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1.xml" ContentType="application/inkml+xml"/>
  <Override PartName="/ppt/ink/ink2.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446" r:id="rId3"/>
    <p:sldId id="448" r:id="rId4"/>
    <p:sldId id="449" r:id="rId5"/>
    <p:sldId id="450" r:id="rId6"/>
    <p:sldId id="451" r:id="rId7"/>
    <p:sldId id="309" r:id="rId8"/>
    <p:sldId id="452" r:id="rId9"/>
    <p:sldId id="318" r:id="rId10"/>
    <p:sldId id="453" r:id="rId11"/>
    <p:sldId id="270" r:id="rId12"/>
    <p:sldId id="271" r:id="rId13"/>
    <p:sldId id="447" r:id="rId14"/>
    <p:sldId id="312" r:id="rId15"/>
    <p:sldId id="311" r:id="rId16"/>
    <p:sldId id="380" r:id="rId17"/>
    <p:sldId id="456" r:id="rId18"/>
    <p:sldId id="376" r:id="rId19"/>
    <p:sldId id="377" r:id="rId20"/>
    <p:sldId id="409" r:id="rId21"/>
    <p:sldId id="454" r:id="rId22"/>
    <p:sldId id="455" r:id="rId23"/>
    <p:sldId id="314" r:id="rId24"/>
    <p:sldId id="379" r:id="rId25"/>
    <p:sldId id="44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le" initials="D" lastIdx="1" clrIdx="0">
    <p:extLst>
      <p:ext uri="{19B8F6BF-5375-455C-9EA6-DF929625EA0E}">
        <p15:presenceInfo xmlns:p15="http://schemas.microsoft.com/office/powerpoint/2012/main" userId="Daniel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C15"/>
    <a:srgbClr val="EE8608"/>
    <a:srgbClr val="767171"/>
    <a:srgbClr val="58585A"/>
    <a:srgbClr val="F7941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9" autoAdjust="0"/>
    <p:restoredTop sz="94671" autoAdjust="0"/>
  </p:normalViewPr>
  <p:slideViewPr>
    <p:cSldViewPr snapToGrid="0">
      <p:cViewPr varScale="1">
        <p:scale>
          <a:sx n="125" d="100"/>
          <a:sy n="125" d="100"/>
        </p:scale>
        <p:origin x="328"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 Id="rId4" Type="http://schemas.openxmlformats.org/officeDocument/2006/relationships/image" Target="../media/image18.svg"/></Relationships>
</file>

<file path=ppt/diagrams/colors1.xml><?xml version="1.0" encoding="utf-8"?>
<dgm:colorsDef xmlns:dgm="http://schemas.openxmlformats.org/drawingml/2006/diagram" xmlns:a="http://schemas.openxmlformats.org/drawingml/2006/main" uniqueId="urn:microsoft.com/office/officeart/2018/5/colors/Iconchunking_neutralbg_accent3_2">
  <dgm:title val=""/>
  <dgm:desc val=""/>
  <dgm:catLst>
    <dgm:cat type="accent3" pri="13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a:alpha val="0"/>
      </a:schemeClr>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colored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dk2">
        <a:alpha val="0"/>
      </a:schemeClr>
    </dgm:fillClrLst>
    <dgm:linClrLst meth="repeat">
      <a:schemeClr val="dk2">
        <a:alpha val="0"/>
      </a:schemeClr>
    </dgm:linClrLst>
    <dgm:effectClrLst/>
    <dgm:txLinClrLst/>
    <dgm:txFillClrLst meth="repeat">
      <a:schemeClr val="dk2"/>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3FE19D-F983-405B-B75A-FB85E11754BF}" type="doc">
      <dgm:prSet loTypeId="urn:microsoft.com/office/officeart/2018/2/layout/IconVerticalSolidList" loCatId="icon" qsTypeId="urn:microsoft.com/office/officeart/2005/8/quickstyle/simple1" qsCatId="simple" csTypeId="urn:microsoft.com/office/officeart/2018/5/colors/Iconchunking_neutralbg_accent3_2" csCatId="accent3" phldr="1"/>
      <dgm:spPr/>
      <dgm:t>
        <a:bodyPr/>
        <a:lstStyle/>
        <a:p>
          <a:endParaRPr lang="en-US"/>
        </a:p>
      </dgm:t>
    </dgm:pt>
    <dgm:pt modelId="{4A5AB66A-BF4E-4BBE-8258-A521A3DFF6B4}">
      <dgm:prSet custT="1"/>
      <dgm:spPr/>
      <dgm:t>
        <a:bodyPr/>
        <a:lstStyle/>
        <a:p>
          <a:pPr>
            <a:lnSpc>
              <a:spcPct val="100000"/>
            </a:lnSpc>
          </a:pPr>
          <a:r>
            <a:rPr lang="en-US" sz="1400"/>
            <a:t>Personalized Learning Model Definition:</a:t>
          </a:r>
        </a:p>
      </dgm:t>
    </dgm:pt>
    <dgm:pt modelId="{7B0652E4-463B-4A63-A836-056730A42AFE}" type="parTrans" cxnId="{589ED91C-4E52-4083-B4DE-806FBB35C59A}">
      <dgm:prSet/>
      <dgm:spPr/>
      <dgm:t>
        <a:bodyPr/>
        <a:lstStyle/>
        <a:p>
          <a:endParaRPr lang="en-US" sz="1800"/>
        </a:p>
      </dgm:t>
    </dgm:pt>
    <dgm:pt modelId="{564FAF51-AB55-406D-85EC-7968A10F57FF}" type="sibTrans" cxnId="{589ED91C-4E52-4083-B4DE-806FBB35C59A}">
      <dgm:prSet/>
      <dgm:spPr/>
      <dgm:t>
        <a:bodyPr/>
        <a:lstStyle/>
        <a:p>
          <a:endParaRPr lang="en-US" sz="1800"/>
        </a:p>
      </dgm:t>
    </dgm:pt>
    <dgm:pt modelId="{BEFBE90F-0468-46AC-B334-F190DC9F9CBD}">
      <dgm:prSet custT="1"/>
      <dgm:spPr/>
      <dgm:t>
        <a:bodyPr/>
        <a:lstStyle/>
        <a:p>
          <a:pPr>
            <a:lnSpc>
              <a:spcPct val="100000"/>
            </a:lnSpc>
          </a:pPr>
          <a:r>
            <a:rPr lang="en-US" sz="1400" i="1"/>
            <a:t>Personalized-learning models seek to adapt the pace of learning and the instructional strategies being used to best fit each individual child's strengths, weaknesses, and </a:t>
          </a:r>
          <a:r>
            <a:rPr lang="en-US" sz="1400" b="1" i="1" u="sng"/>
            <a:t>interests.</a:t>
          </a:r>
          <a:endParaRPr lang="en-US" sz="1400"/>
        </a:p>
      </dgm:t>
    </dgm:pt>
    <dgm:pt modelId="{A9A673C0-CC16-4051-9663-97D96D4E3BC3}" type="parTrans" cxnId="{65A922B8-771B-4306-BA73-ECC1661D6D81}">
      <dgm:prSet/>
      <dgm:spPr/>
      <dgm:t>
        <a:bodyPr/>
        <a:lstStyle/>
        <a:p>
          <a:endParaRPr lang="en-US" sz="1800"/>
        </a:p>
      </dgm:t>
    </dgm:pt>
    <dgm:pt modelId="{D5DA0D63-0478-4478-A9D7-6B9A5F3CA01F}" type="sibTrans" cxnId="{65A922B8-771B-4306-BA73-ECC1661D6D81}">
      <dgm:prSet/>
      <dgm:spPr/>
      <dgm:t>
        <a:bodyPr/>
        <a:lstStyle/>
        <a:p>
          <a:endParaRPr lang="en-US" sz="1800"/>
        </a:p>
      </dgm:t>
    </dgm:pt>
    <dgm:pt modelId="{96E40880-01BB-4A2F-B598-FA31AE639268}">
      <dgm:prSet custT="1"/>
      <dgm:spPr/>
      <dgm:t>
        <a:bodyPr/>
        <a:lstStyle/>
        <a:p>
          <a:pPr>
            <a:lnSpc>
              <a:spcPct val="100000"/>
            </a:lnSpc>
          </a:pPr>
          <a:r>
            <a:rPr lang="en-US" sz="1400"/>
            <a:t>Personalized Learning Results:</a:t>
          </a:r>
        </a:p>
      </dgm:t>
    </dgm:pt>
    <dgm:pt modelId="{2CF00FC3-7562-4408-AB06-0C262A49A0D7}" type="parTrans" cxnId="{1FD30574-D978-402B-A1DA-4870FC5F885C}">
      <dgm:prSet/>
      <dgm:spPr/>
      <dgm:t>
        <a:bodyPr/>
        <a:lstStyle/>
        <a:p>
          <a:endParaRPr lang="en-US" sz="1800"/>
        </a:p>
      </dgm:t>
    </dgm:pt>
    <dgm:pt modelId="{1499A5B7-9AC6-48C8-8B00-8ED5778869D8}" type="sibTrans" cxnId="{1FD30574-D978-402B-A1DA-4870FC5F885C}">
      <dgm:prSet/>
      <dgm:spPr/>
      <dgm:t>
        <a:bodyPr/>
        <a:lstStyle/>
        <a:p>
          <a:endParaRPr lang="en-US" sz="1800"/>
        </a:p>
      </dgm:t>
    </dgm:pt>
    <dgm:pt modelId="{85AC819A-5634-4353-BE91-629649F62D9B}">
      <dgm:prSet custT="1"/>
      <dgm:spPr/>
      <dgm:t>
        <a:bodyPr/>
        <a:lstStyle/>
        <a:p>
          <a:pPr>
            <a:lnSpc>
              <a:spcPct val="100000"/>
            </a:lnSpc>
          </a:pPr>
          <a:r>
            <a:rPr lang="en-US" sz="1400"/>
            <a:t>"The evidence base is very weak at this point," said John F. Pane, a senior scientist and the group's distinguished chair in education innovation.</a:t>
          </a:r>
        </a:p>
      </dgm:t>
    </dgm:pt>
    <dgm:pt modelId="{9F074936-BAD4-418D-9F05-6D2023DA9923}" type="parTrans" cxnId="{87B36366-2F39-4770-9EA8-0431C8F7141E}">
      <dgm:prSet/>
      <dgm:spPr/>
      <dgm:t>
        <a:bodyPr/>
        <a:lstStyle/>
        <a:p>
          <a:endParaRPr lang="en-US" sz="1800"/>
        </a:p>
      </dgm:t>
    </dgm:pt>
    <dgm:pt modelId="{F06F929B-7FD1-4160-B331-8445EDDFC5CE}" type="sibTrans" cxnId="{87B36366-2F39-4770-9EA8-0431C8F7141E}">
      <dgm:prSet/>
      <dgm:spPr/>
      <dgm:t>
        <a:bodyPr/>
        <a:lstStyle/>
        <a:p>
          <a:endParaRPr lang="en-US" sz="1800"/>
        </a:p>
      </dgm:t>
    </dgm:pt>
    <dgm:pt modelId="{9858907B-2C4B-4A19-9ACB-D87DB66B4731}" type="pres">
      <dgm:prSet presAssocID="{8D3FE19D-F983-405B-B75A-FB85E11754BF}" presName="root" presStyleCnt="0">
        <dgm:presLayoutVars>
          <dgm:dir/>
          <dgm:resizeHandles val="exact"/>
        </dgm:presLayoutVars>
      </dgm:prSet>
      <dgm:spPr/>
    </dgm:pt>
    <dgm:pt modelId="{8C8810AD-8DFD-47C4-BE53-63D68D27B617}" type="pres">
      <dgm:prSet presAssocID="{4A5AB66A-BF4E-4BBE-8258-A521A3DFF6B4}" presName="compNode" presStyleCnt="0"/>
      <dgm:spPr/>
    </dgm:pt>
    <dgm:pt modelId="{7EB07B89-36BE-4842-B433-2D77637F823D}" type="pres">
      <dgm:prSet presAssocID="{4A5AB66A-BF4E-4BBE-8258-A521A3DFF6B4}" presName="bgRect" presStyleLbl="bgShp" presStyleIdx="0" presStyleCnt="4"/>
      <dgm:spPr/>
    </dgm:pt>
    <dgm:pt modelId="{444CC1ED-F668-4FC3-923A-167508B1CD37}" type="pres">
      <dgm:prSet presAssocID="{4A5AB66A-BF4E-4BBE-8258-A521A3DFF6B4}"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bulb"/>
        </a:ext>
      </dgm:extLst>
    </dgm:pt>
    <dgm:pt modelId="{CED6E428-3FF7-4B9E-909A-F34AA6A290A7}" type="pres">
      <dgm:prSet presAssocID="{4A5AB66A-BF4E-4BBE-8258-A521A3DFF6B4}" presName="spaceRect" presStyleCnt="0"/>
      <dgm:spPr/>
    </dgm:pt>
    <dgm:pt modelId="{0B036B00-1ED3-455E-9B59-BA58AF815D96}" type="pres">
      <dgm:prSet presAssocID="{4A5AB66A-BF4E-4BBE-8258-A521A3DFF6B4}" presName="parTx" presStyleLbl="revTx" presStyleIdx="0" presStyleCnt="4">
        <dgm:presLayoutVars>
          <dgm:chMax val="0"/>
          <dgm:chPref val="0"/>
        </dgm:presLayoutVars>
      </dgm:prSet>
      <dgm:spPr/>
    </dgm:pt>
    <dgm:pt modelId="{55396067-2AAA-4DCF-B548-9CE8ABB9855B}" type="pres">
      <dgm:prSet presAssocID="{564FAF51-AB55-406D-85EC-7968A10F57FF}" presName="sibTrans" presStyleCnt="0"/>
      <dgm:spPr/>
    </dgm:pt>
    <dgm:pt modelId="{A2DF5C40-8B88-4153-A17E-C9492AE7E0DE}" type="pres">
      <dgm:prSet presAssocID="{BEFBE90F-0468-46AC-B334-F190DC9F9CBD}" presName="compNode" presStyleCnt="0"/>
      <dgm:spPr/>
    </dgm:pt>
    <dgm:pt modelId="{1E398A62-C9F8-476D-9E31-02FAE03C8C9B}" type="pres">
      <dgm:prSet presAssocID="{BEFBE90F-0468-46AC-B334-F190DC9F9CBD}" presName="bgRect" presStyleLbl="bgShp" presStyleIdx="1" presStyleCnt="4"/>
      <dgm:spPr/>
    </dgm:pt>
    <dgm:pt modelId="{502024D3-196B-4BFC-9941-C63978E8C815}" type="pres">
      <dgm:prSet presAssocID="{BEFBE90F-0468-46AC-B334-F190DC9F9CB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294791C3-2D2B-46C1-83FD-A938384C54C6}" type="pres">
      <dgm:prSet presAssocID="{BEFBE90F-0468-46AC-B334-F190DC9F9CBD}" presName="spaceRect" presStyleCnt="0"/>
      <dgm:spPr/>
    </dgm:pt>
    <dgm:pt modelId="{450DD827-6CB8-42E9-B308-5F190FD43280}" type="pres">
      <dgm:prSet presAssocID="{BEFBE90F-0468-46AC-B334-F190DC9F9CBD}" presName="parTx" presStyleLbl="revTx" presStyleIdx="1" presStyleCnt="4">
        <dgm:presLayoutVars>
          <dgm:chMax val="0"/>
          <dgm:chPref val="0"/>
        </dgm:presLayoutVars>
      </dgm:prSet>
      <dgm:spPr/>
    </dgm:pt>
    <dgm:pt modelId="{9A883551-BE7A-4B71-AD62-BF0FAE222C2F}" type="pres">
      <dgm:prSet presAssocID="{D5DA0D63-0478-4478-A9D7-6B9A5F3CA01F}" presName="sibTrans" presStyleCnt="0"/>
      <dgm:spPr/>
    </dgm:pt>
    <dgm:pt modelId="{7C308510-8FF4-40FD-B14A-73AAFEF19109}" type="pres">
      <dgm:prSet presAssocID="{96E40880-01BB-4A2F-B598-FA31AE639268}" presName="compNode" presStyleCnt="0"/>
      <dgm:spPr/>
    </dgm:pt>
    <dgm:pt modelId="{FFD14685-34C2-4D3F-8775-1BB85B26CFCF}" type="pres">
      <dgm:prSet presAssocID="{96E40880-01BB-4A2F-B598-FA31AE639268}" presName="bgRect" presStyleLbl="bgShp" presStyleIdx="2" presStyleCnt="4"/>
      <dgm:spPr/>
    </dgm:pt>
    <dgm:pt modelId="{C730B85A-E1F1-4273-BCC5-D4FD4CDAE905}" type="pres">
      <dgm:prSet presAssocID="{96E40880-01BB-4A2F-B598-FA31AE639268}"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ullseye"/>
        </a:ext>
      </dgm:extLst>
    </dgm:pt>
    <dgm:pt modelId="{39E3D9EC-D8EA-4EA0-86A9-DD99ACD5BEE4}" type="pres">
      <dgm:prSet presAssocID="{96E40880-01BB-4A2F-B598-FA31AE639268}" presName="spaceRect" presStyleCnt="0"/>
      <dgm:spPr/>
    </dgm:pt>
    <dgm:pt modelId="{F1EC3B0A-56F8-4E78-8CA2-70209A7D1031}" type="pres">
      <dgm:prSet presAssocID="{96E40880-01BB-4A2F-B598-FA31AE639268}" presName="parTx" presStyleLbl="revTx" presStyleIdx="2" presStyleCnt="4">
        <dgm:presLayoutVars>
          <dgm:chMax val="0"/>
          <dgm:chPref val="0"/>
        </dgm:presLayoutVars>
      </dgm:prSet>
      <dgm:spPr/>
    </dgm:pt>
    <dgm:pt modelId="{EBFA8BB0-2217-4088-AE91-87C518BA43DA}" type="pres">
      <dgm:prSet presAssocID="{1499A5B7-9AC6-48C8-8B00-8ED5778869D8}" presName="sibTrans" presStyleCnt="0"/>
      <dgm:spPr/>
    </dgm:pt>
    <dgm:pt modelId="{013B6319-4821-45D8-9818-EE7F4E3CD2AF}" type="pres">
      <dgm:prSet presAssocID="{85AC819A-5634-4353-BE91-629649F62D9B}" presName="compNode" presStyleCnt="0"/>
      <dgm:spPr/>
    </dgm:pt>
    <dgm:pt modelId="{90C7BDB5-4DDD-4FD3-A922-C68CEB14B1F8}" type="pres">
      <dgm:prSet presAssocID="{85AC819A-5634-4353-BE91-629649F62D9B}" presName="bgRect" presStyleLbl="bgShp" presStyleIdx="3" presStyleCnt="4"/>
      <dgm:spPr/>
    </dgm:pt>
    <dgm:pt modelId="{A4BF0A9C-9E03-474F-BF50-E5AA330959A4}" type="pres">
      <dgm:prSet presAssocID="{85AC819A-5634-4353-BE91-629649F62D9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ooks"/>
        </a:ext>
      </dgm:extLst>
    </dgm:pt>
    <dgm:pt modelId="{2C747512-41EF-4981-A257-D5A257AEFB8A}" type="pres">
      <dgm:prSet presAssocID="{85AC819A-5634-4353-BE91-629649F62D9B}" presName="spaceRect" presStyleCnt="0"/>
      <dgm:spPr/>
    </dgm:pt>
    <dgm:pt modelId="{1F1FF1C8-1A0A-49E3-9004-94D2E76EACE8}" type="pres">
      <dgm:prSet presAssocID="{85AC819A-5634-4353-BE91-629649F62D9B}" presName="parTx" presStyleLbl="revTx" presStyleIdx="3" presStyleCnt="4">
        <dgm:presLayoutVars>
          <dgm:chMax val="0"/>
          <dgm:chPref val="0"/>
        </dgm:presLayoutVars>
      </dgm:prSet>
      <dgm:spPr/>
    </dgm:pt>
  </dgm:ptLst>
  <dgm:cxnLst>
    <dgm:cxn modelId="{74E6DD1A-39E4-7D4E-86CC-2C8C56F395D2}" type="presOf" srcId="{96E40880-01BB-4A2F-B598-FA31AE639268}" destId="{F1EC3B0A-56F8-4E78-8CA2-70209A7D1031}" srcOrd="0" destOrd="0" presId="urn:microsoft.com/office/officeart/2018/2/layout/IconVerticalSolidList"/>
    <dgm:cxn modelId="{589ED91C-4E52-4083-B4DE-806FBB35C59A}" srcId="{8D3FE19D-F983-405B-B75A-FB85E11754BF}" destId="{4A5AB66A-BF4E-4BBE-8258-A521A3DFF6B4}" srcOrd="0" destOrd="0" parTransId="{7B0652E4-463B-4A63-A836-056730A42AFE}" sibTransId="{564FAF51-AB55-406D-85EC-7968A10F57FF}"/>
    <dgm:cxn modelId="{16908646-0D04-4D42-B7FF-40763735A941}" type="presOf" srcId="{4A5AB66A-BF4E-4BBE-8258-A521A3DFF6B4}" destId="{0B036B00-1ED3-455E-9B59-BA58AF815D96}" srcOrd="0" destOrd="0" presId="urn:microsoft.com/office/officeart/2018/2/layout/IconVerticalSolidList"/>
    <dgm:cxn modelId="{E0A8CF52-D9D1-7D4B-ABD0-B70C2C563FE1}" type="presOf" srcId="{85AC819A-5634-4353-BE91-629649F62D9B}" destId="{1F1FF1C8-1A0A-49E3-9004-94D2E76EACE8}" srcOrd="0" destOrd="0" presId="urn:microsoft.com/office/officeart/2018/2/layout/IconVerticalSolidList"/>
    <dgm:cxn modelId="{3ABAA159-7B2B-4B43-9FC6-3B6C075527EE}" type="presOf" srcId="{8D3FE19D-F983-405B-B75A-FB85E11754BF}" destId="{9858907B-2C4B-4A19-9ACB-D87DB66B4731}" srcOrd="0" destOrd="0" presId="urn:microsoft.com/office/officeart/2018/2/layout/IconVerticalSolidList"/>
    <dgm:cxn modelId="{87B36366-2F39-4770-9EA8-0431C8F7141E}" srcId="{8D3FE19D-F983-405B-B75A-FB85E11754BF}" destId="{85AC819A-5634-4353-BE91-629649F62D9B}" srcOrd="3" destOrd="0" parTransId="{9F074936-BAD4-418D-9F05-6D2023DA9923}" sibTransId="{F06F929B-7FD1-4160-B331-8445EDDFC5CE}"/>
    <dgm:cxn modelId="{1FD30574-D978-402B-A1DA-4870FC5F885C}" srcId="{8D3FE19D-F983-405B-B75A-FB85E11754BF}" destId="{96E40880-01BB-4A2F-B598-FA31AE639268}" srcOrd="2" destOrd="0" parTransId="{2CF00FC3-7562-4408-AB06-0C262A49A0D7}" sibTransId="{1499A5B7-9AC6-48C8-8B00-8ED5778869D8}"/>
    <dgm:cxn modelId="{9DBD4B9D-32BB-2448-BF58-0288BA6C2156}" type="presOf" srcId="{BEFBE90F-0468-46AC-B334-F190DC9F9CBD}" destId="{450DD827-6CB8-42E9-B308-5F190FD43280}" srcOrd="0" destOrd="0" presId="urn:microsoft.com/office/officeart/2018/2/layout/IconVerticalSolidList"/>
    <dgm:cxn modelId="{65A922B8-771B-4306-BA73-ECC1661D6D81}" srcId="{8D3FE19D-F983-405B-B75A-FB85E11754BF}" destId="{BEFBE90F-0468-46AC-B334-F190DC9F9CBD}" srcOrd="1" destOrd="0" parTransId="{A9A673C0-CC16-4051-9663-97D96D4E3BC3}" sibTransId="{D5DA0D63-0478-4478-A9D7-6B9A5F3CA01F}"/>
    <dgm:cxn modelId="{8A31809D-108A-5D41-9DE6-58E6C9B9C21A}" type="presParOf" srcId="{9858907B-2C4B-4A19-9ACB-D87DB66B4731}" destId="{8C8810AD-8DFD-47C4-BE53-63D68D27B617}" srcOrd="0" destOrd="0" presId="urn:microsoft.com/office/officeart/2018/2/layout/IconVerticalSolidList"/>
    <dgm:cxn modelId="{D4F5F8C3-D75B-E649-99D9-DBF79E5FB014}" type="presParOf" srcId="{8C8810AD-8DFD-47C4-BE53-63D68D27B617}" destId="{7EB07B89-36BE-4842-B433-2D77637F823D}" srcOrd="0" destOrd="0" presId="urn:microsoft.com/office/officeart/2018/2/layout/IconVerticalSolidList"/>
    <dgm:cxn modelId="{A052550F-844F-2A4A-A519-57D882C3978B}" type="presParOf" srcId="{8C8810AD-8DFD-47C4-BE53-63D68D27B617}" destId="{444CC1ED-F668-4FC3-923A-167508B1CD37}" srcOrd="1" destOrd="0" presId="urn:microsoft.com/office/officeart/2018/2/layout/IconVerticalSolidList"/>
    <dgm:cxn modelId="{15F7BE84-896D-8946-865E-52737C8F49CE}" type="presParOf" srcId="{8C8810AD-8DFD-47C4-BE53-63D68D27B617}" destId="{CED6E428-3FF7-4B9E-909A-F34AA6A290A7}" srcOrd="2" destOrd="0" presId="urn:microsoft.com/office/officeart/2018/2/layout/IconVerticalSolidList"/>
    <dgm:cxn modelId="{3384737E-3AD9-4D4F-BE4C-C573D60214F5}" type="presParOf" srcId="{8C8810AD-8DFD-47C4-BE53-63D68D27B617}" destId="{0B036B00-1ED3-455E-9B59-BA58AF815D96}" srcOrd="3" destOrd="0" presId="urn:microsoft.com/office/officeart/2018/2/layout/IconVerticalSolidList"/>
    <dgm:cxn modelId="{EAE8ABD6-2F8F-5D4D-91E7-B83A8AB67595}" type="presParOf" srcId="{9858907B-2C4B-4A19-9ACB-D87DB66B4731}" destId="{55396067-2AAA-4DCF-B548-9CE8ABB9855B}" srcOrd="1" destOrd="0" presId="urn:microsoft.com/office/officeart/2018/2/layout/IconVerticalSolidList"/>
    <dgm:cxn modelId="{3867EB00-E59D-0A4A-B871-87D16CAC94E5}" type="presParOf" srcId="{9858907B-2C4B-4A19-9ACB-D87DB66B4731}" destId="{A2DF5C40-8B88-4153-A17E-C9492AE7E0DE}" srcOrd="2" destOrd="0" presId="urn:microsoft.com/office/officeart/2018/2/layout/IconVerticalSolidList"/>
    <dgm:cxn modelId="{423465E4-47DE-8A4B-9A42-FC6892CC7BFA}" type="presParOf" srcId="{A2DF5C40-8B88-4153-A17E-C9492AE7E0DE}" destId="{1E398A62-C9F8-476D-9E31-02FAE03C8C9B}" srcOrd="0" destOrd="0" presId="urn:microsoft.com/office/officeart/2018/2/layout/IconVerticalSolidList"/>
    <dgm:cxn modelId="{70676B50-4D16-2E4D-BE26-C6CEB3B51A27}" type="presParOf" srcId="{A2DF5C40-8B88-4153-A17E-C9492AE7E0DE}" destId="{502024D3-196B-4BFC-9941-C63978E8C815}" srcOrd="1" destOrd="0" presId="urn:microsoft.com/office/officeart/2018/2/layout/IconVerticalSolidList"/>
    <dgm:cxn modelId="{1814C38A-E1EC-E246-BC5E-A96E6B254D4D}" type="presParOf" srcId="{A2DF5C40-8B88-4153-A17E-C9492AE7E0DE}" destId="{294791C3-2D2B-46C1-83FD-A938384C54C6}" srcOrd="2" destOrd="0" presId="urn:microsoft.com/office/officeart/2018/2/layout/IconVerticalSolidList"/>
    <dgm:cxn modelId="{8BB8C0F8-0CEB-734C-AFE2-A5D8FFCF0A7E}" type="presParOf" srcId="{A2DF5C40-8B88-4153-A17E-C9492AE7E0DE}" destId="{450DD827-6CB8-42E9-B308-5F190FD43280}" srcOrd="3" destOrd="0" presId="urn:microsoft.com/office/officeart/2018/2/layout/IconVerticalSolidList"/>
    <dgm:cxn modelId="{1A7E7ED4-FDFE-A94F-A217-81A68DB16C77}" type="presParOf" srcId="{9858907B-2C4B-4A19-9ACB-D87DB66B4731}" destId="{9A883551-BE7A-4B71-AD62-BF0FAE222C2F}" srcOrd="3" destOrd="0" presId="urn:microsoft.com/office/officeart/2018/2/layout/IconVerticalSolidList"/>
    <dgm:cxn modelId="{13AED0E1-D138-AA4D-92CD-759C4C8AA83A}" type="presParOf" srcId="{9858907B-2C4B-4A19-9ACB-D87DB66B4731}" destId="{7C308510-8FF4-40FD-B14A-73AAFEF19109}" srcOrd="4" destOrd="0" presId="urn:microsoft.com/office/officeart/2018/2/layout/IconVerticalSolidList"/>
    <dgm:cxn modelId="{87684716-3F8A-8A44-927E-C41416F9F181}" type="presParOf" srcId="{7C308510-8FF4-40FD-B14A-73AAFEF19109}" destId="{FFD14685-34C2-4D3F-8775-1BB85B26CFCF}" srcOrd="0" destOrd="0" presId="urn:microsoft.com/office/officeart/2018/2/layout/IconVerticalSolidList"/>
    <dgm:cxn modelId="{FA27116F-594B-034C-A595-9B6E84051932}" type="presParOf" srcId="{7C308510-8FF4-40FD-B14A-73AAFEF19109}" destId="{C730B85A-E1F1-4273-BCC5-D4FD4CDAE905}" srcOrd="1" destOrd="0" presId="urn:microsoft.com/office/officeart/2018/2/layout/IconVerticalSolidList"/>
    <dgm:cxn modelId="{81457B20-2BF0-834B-AACF-ADD27A2669BD}" type="presParOf" srcId="{7C308510-8FF4-40FD-B14A-73AAFEF19109}" destId="{39E3D9EC-D8EA-4EA0-86A9-DD99ACD5BEE4}" srcOrd="2" destOrd="0" presId="urn:microsoft.com/office/officeart/2018/2/layout/IconVerticalSolidList"/>
    <dgm:cxn modelId="{09980582-6648-9D45-AE27-ED99C1C857E3}" type="presParOf" srcId="{7C308510-8FF4-40FD-B14A-73AAFEF19109}" destId="{F1EC3B0A-56F8-4E78-8CA2-70209A7D1031}" srcOrd="3" destOrd="0" presId="urn:microsoft.com/office/officeart/2018/2/layout/IconVerticalSolidList"/>
    <dgm:cxn modelId="{8E0E3BF3-6614-F14A-A95C-32CA30FD6293}" type="presParOf" srcId="{9858907B-2C4B-4A19-9ACB-D87DB66B4731}" destId="{EBFA8BB0-2217-4088-AE91-87C518BA43DA}" srcOrd="5" destOrd="0" presId="urn:microsoft.com/office/officeart/2018/2/layout/IconVerticalSolidList"/>
    <dgm:cxn modelId="{F22C921C-1829-C04F-A12F-345D6E19D4D4}" type="presParOf" srcId="{9858907B-2C4B-4A19-9ACB-D87DB66B4731}" destId="{013B6319-4821-45D8-9818-EE7F4E3CD2AF}" srcOrd="6" destOrd="0" presId="urn:microsoft.com/office/officeart/2018/2/layout/IconVerticalSolidList"/>
    <dgm:cxn modelId="{C0CA0102-137F-DA44-B4BC-54CB9B5DA40B}" type="presParOf" srcId="{013B6319-4821-45D8-9818-EE7F4E3CD2AF}" destId="{90C7BDB5-4DDD-4FD3-A922-C68CEB14B1F8}" srcOrd="0" destOrd="0" presId="urn:microsoft.com/office/officeart/2018/2/layout/IconVerticalSolidList"/>
    <dgm:cxn modelId="{F3B472EF-2E50-C44C-963E-245DA973D771}" type="presParOf" srcId="{013B6319-4821-45D8-9818-EE7F4E3CD2AF}" destId="{A4BF0A9C-9E03-474F-BF50-E5AA330959A4}" srcOrd="1" destOrd="0" presId="urn:microsoft.com/office/officeart/2018/2/layout/IconVerticalSolidList"/>
    <dgm:cxn modelId="{16312D56-F512-4F4A-A792-8E1F2C112AAB}" type="presParOf" srcId="{013B6319-4821-45D8-9818-EE7F4E3CD2AF}" destId="{2C747512-41EF-4981-A257-D5A257AEFB8A}" srcOrd="2" destOrd="0" presId="urn:microsoft.com/office/officeart/2018/2/layout/IconVerticalSolidList"/>
    <dgm:cxn modelId="{EF038F9C-0B2D-C545-97C3-B415062D1FB4}" type="presParOf" srcId="{013B6319-4821-45D8-9818-EE7F4E3CD2AF}" destId="{1F1FF1C8-1A0A-49E3-9004-94D2E76EACE8}"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DBB75D-B91D-4A49-B5E3-57217F63B7A6}" type="doc">
      <dgm:prSet loTypeId="urn:microsoft.com/office/officeart/2018/2/layout/IconCircleList" loCatId="icon" qsTypeId="urn:microsoft.com/office/officeart/2005/8/quickstyle/simple4" qsCatId="simple" csTypeId="urn:microsoft.com/office/officeart/2018/5/colors/Iconchunking_coloredtext_accent0_3" csCatId="mainScheme" phldr="1"/>
      <dgm:spPr/>
      <dgm:t>
        <a:bodyPr/>
        <a:lstStyle/>
        <a:p>
          <a:endParaRPr lang="en-US"/>
        </a:p>
      </dgm:t>
    </dgm:pt>
    <dgm:pt modelId="{FCDD1A91-8DE1-49BD-A98D-831407E6ACB9}">
      <dgm:prSet custT="1"/>
      <dgm:spPr/>
      <dgm:t>
        <a:bodyPr/>
        <a:lstStyle/>
        <a:p>
          <a:r>
            <a:rPr lang="en-US" sz="2000" dirty="0"/>
            <a:t>many versions of personalized learning seek to change or replace fundamental processes that shape the day-to-day life of schools—everything from how teachers prepare lessons to how students are graded.</a:t>
          </a:r>
        </a:p>
      </dgm:t>
    </dgm:pt>
    <dgm:pt modelId="{C4C891E9-C1E5-4F74-A2EF-841D59B5635C}" type="parTrans" cxnId="{450A044E-4C70-41B8-8F0D-70889346E91A}">
      <dgm:prSet/>
      <dgm:spPr/>
      <dgm:t>
        <a:bodyPr/>
        <a:lstStyle/>
        <a:p>
          <a:endParaRPr lang="en-US" sz="2800"/>
        </a:p>
      </dgm:t>
    </dgm:pt>
    <dgm:pt modelId="{3AAD1723-F0CC-437A-B805-4A6BCBF8C871}" type="sibTrans" cxnId="{450A044E-4C70-41B8-8F0D-70889346E91A}">
      <dgm:prSet/>
      <dgm:spPr/>
      <dgm:t>
        <a:bodyPr/>
        <a:lstStyle/>
        <a:p>
          <a:endParaRPr lang="en-US" sz="2800"/>
        </a:p>
      </dgm:t>
    </dgm:pt>
    <dgm:pt modelId="{4444D108-E191-4601-B72E-E0EB60C77E8F}">
      <dgm:prSet custT="1"/>
      <dgm:spPr/>
      <dgm:t>
        <a:bodyPr/>
        <a:lstStyle/>
        <a:p>
          <a:r>
            <a:rPr lang="en-US" sz="2000"/>
            <a:t>HINT:  We weren’t doing that well to begin with, replicating what doesn’t work into personalized learning plans doesn’t change behavior</a:t>
          </a:r>
        </a:p>
      </dgm:t>
    </dgm:pt>
    <dgm:pt modelId="{8EE29196-26B2-4BCA-83A5-5F575506A4F2}" type="parTrans" cxnId="{4F465371-DF7B-41BF-8BB5-CC9C517D9A84}">
      <dgm:prSet/>
      <dgm:spPr/>
      <dgm:t>
        <a:bodyPr/>
        <a:lstStyle/>
        <a:p>
          <a:endParaRPr lang="en-US" sz="2800"/>
        </a:p>
      </dgm:t>
    </dgm:pt>
    <dgm:pt modelId="{AE3D29D2-C3CD-49BC-BAEA-A2F4FE1D6563}" type="sibTrans" cxnId="{4F465371-DF7B-41BF-8BB5-CC9C517D9A84}">
      <dgm:prSet/>
      <dgm:spPr/>
      <dgm:t>
        <a:bodyPr/>
        <a:lstStyle/>
        <a:p>
          <a:endParaRPr lang="en-US" sz="2800"/>
        </a:p>
      </dgm:t>
    </dgm:pt>
    <dgm:pt modelId="{77AB152D-5696-4807-B5A8-F2D64CEC9413}" type="pres">
      <dgm:prSet presAssocID="{B4DBB75D-B91D-4A49-B5E3-57217F63B7A6}" presName="root" presStyleCnt="0">
        <dgm:presLayoutVars>
          <dgm:dir/>
          <dgm:resizeHandles val="exact"/>
        </dgm:presLayoutVars>
      </dgm:prSet>
      <dgm:spPr/>
    </dgm:pt>
    <dgm:pt modelId="{4CAE31D3-B47B-4FA3-A342-40C543A9315A}" type="pres">
      <dgm:prSet presAssocID="{B4DBB75D-B91D-4A49-B5E3-57217F63B7A6}" presName="container" presStyleCnt="0">
        <dgm:presLayoutVars>
          <dgm:dir/>
          <dgm:resizeHandles val="exact"/>
        </dgm:presLayoutVars>
      </dgm:prSet>
      <dgm:spPr/>
    </dgm:pt>
    <dgm:pt modelId="{771ABEAF-BA51-4C66-B1EF-4B383E644509}" type="pres">
      <dgm:prSet presAssocID="{FCDD1A91-8DE1-49BD-A98D-831407E6ACB9}" presName="compNode" presStyleCnt="0"/>
      <dgm:spPr/>
    </dgm:pt>
    <dgm:pt modelId="{2AAD6C8E-4F05-400D-828F-5E3217D4459C}" type="pres">
      <dgm:prSet presAssocID="{FCDD1A91-8DE1-49BD-A98D-831407E6ACB9}" presName="iconBgRect" presStyleLbl="bgShp" presStyleIdx="0" presStyleCnt="2"/>
      <dgm:spPr/>
    </dgm:pt>
    <dgm:pt modelId="{82958D06-29B8-4DAB-B0A7-8EB7561874D4}" type="pres">
      <dgm:prSet presAssocID="{FCDD1A91-8DE1-49BD-A98D-831407E6ACB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ead with Gears"/>
        </a:ext>
      </dgm:extLst>
    </dgm:pt>
    <dgm:pt modelId="{3CE78A88-AA7B-4799-AA91-80E256DF6F39}" type="pres">
      <dgm:prSet presAssocID="{FCDD1A91-8DE1-49BD-A98D-831407E6ACB9}" presName="spaceRect" presStyleCnt="0"/>
      <dgm:spPr/>
    </dgm:pt>
    <dgm:pt modelId="{044B061F-743C-42F6-A0F1-49DC731DDCD6}" type="pres">
      <dgm:prSet presAssocID="{FCDD1A91-8DE1-49BD-A98D-831407E6ACB9}" presName="textRect" presStyleLbl="revTx" presStyleIdx="0" presStyleCnt="2">
        <dgm:presLayoutVars>
          <dgm:chMax val="1"/>
          <dgm:chPref val="1"/>
        </dgm:presLayoutVars>
      </dgm:prSet>
      <dgm:spPr/>
    </dgm:pt>
    <dgm:pt modelId="{D2D06A6E-1601-49F6-AD38-669D458C11BA}" type="pres">
      <dgm:prSet presAssocID="{3AAD1723-F0CC-437A-B805-4A6BCBF8C871}" presName="sibTrans" presStyleLbl="sibTrans2D1" presStyleIdx="0" presStyleCnt="0"/>
      <dgm:spPr/>
    </dgm:pt>
    <dgm:pt modelId="{A687DCC8-0526-43E7-8B7A-BD0561A487F7}" type="pres">
      <dgm:prSet presAssocID="{4444D108-E191-4601-B72E-E0EB60C77E8F}" presName="compNode" presStyleCnt="0"/>
      <dgm:spPr/>
    </dgm:pt>
    <dgm:pt modelId="{52A6EA29-0904-4C9A-901C-4F268210DE50}" type="pres">
      <dgm:prSet presAssocID="{4444D108-E191-4601-B72E-E0EB60C77E8F}" presName="iconBgRect" presStyleLbl="bgShp" presStyleIdx="1" presStyleCnt="2"/>
      <dgm:spPr/>
    </dgm:pt>
    <dgm:pt modelId="{D672ABBA-9E33-45AF-AF1D-E3A46CD1F677}" type="pres">
      <dgm:prSet presAssocID="{4444D108-E191-4601-B72E-E0EB60C77E8F}"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94D98630-32FE-4F7F-B7B4-842EBB53AF33}" type="pres">
      <dgm:prSet presAssocID="{4444D108-E191-4601-B72E-E0EB60C77E8F}" presName="spaceRect" presStyleCnt="0"/>
      <dgm:spPr/>
    </dgm:pt>
    <dgm:pt modelId="{E3D2B8B4-F210-4B5C-A3DA-98C153135343}" type="pres">
      <dgm:prSet presAssocID="{4444D108-E191-4601-B72E-E0EB60C77E8F}" presName="textRect" presStyleLbl="revTx" presStyleIdx="1" presStyleCnt="2">
        <dgm:presLayoutVars>
          <dgm:chMax val="1"/>
          <dgm:chPref val="1"/>
        </dgm:presLayoutVars>
      </dgm:prSet>
      <dgm:spPr/>
    </dgm:pt>
  </dgm:ptLst>
  <dgm:cxnLst>
    <dgm:cxn modelId="{DE2FCD42-81A3-48C1-8DE6-A9D78DB0C4AD}" type="presOf" srcId="{4444D108-E191-4601-B72E-E0EB60C77E8F}" destId="{E3D2B8B4-F210-4B5C-A3DA-98C153135343}" srcOrd="0" destOrd="0" presId="urn:microsoft.com/office/officeart/2018/2/layout/IconCircleList"/>
    <dgm:cxn modelId="{450A044E-4C70-41B8-8F0D-70889346E91A}" srcId="{B4DBB75D-B91D-4A49-B5E3-57217F63B7A6}" destId="{FCDD1A91-8DE1-49BD-A98D-831407E6ACB9}" srcOrd="0" destOrd="0" parTransId="{C4C891E9-C1E5-4F74-A2EF-841D59B5635C}" sibTransId="{3AAD1723-F0CC-437A-B805-4A6BCBF8C871}"/>
    <dgm:cxn modelId="{4F465371-DF7B-41BF-8BB5-CC9C517D9A84}" srcId="{B4DBB75D-B91D-4A49-B5E3-57217F63B7A6}" destId="{4444D108-E191-4601-B72E-E0EB60C77E8F}" srcOrd="1" destOrd="0" parTransId="{8EE29196-26B2-4BCA-83A5-5F575506A4F2}" sibTransId="{AE3D29D2-C3CD-49BC-BAEA-A2F4FE1D6563}"/>
    <dgm:cxn modelId="{88377D9E-6A93-4B11-9570-5299A8188031}" type="presOf" srcId="{3AAD1723-F0CC-437A-B805-4A6BCBF8C871}" destId="{D2D06A6E-1601-49F6-AD38-669D458C11BA}" srcOrd="0" destOrd="0" presId="urn:microsoft.com/office/officeart/2018/2/layout/IconCircleList"/>
    <dgm:cxn modelId="{603A2FA8-2411-4B92-AB79-9CF650DECBA2}" type="presOf" srcId="{B4DBB75D-B91D-4A49-B5E3-57217F63B7A6}" destId="{77AB152D-5696-4807-B5A8-F2D64CEC9413}" srcOrd="0" destOrd="0" presId="urn:microsoft.com/office/officeart/2018/2/layout/IconCircleList"/>
    <dgm:cxn modelId="{6F57E9C3-F998-465C-B702-0F7933583242}" type="presOf" srcId="{FCDD1A91-8DE1-49BD-A98D-831407E6ACB9}" destId="{044B061F-743C-42F6-A0F1-49DC731DDCD6}" srcOrd="0" destOrd="0" presId="urn:microsoft.com/office/officeart/2018/2/layout/IconCircleList"/>
    <dgm:cxn modelId="{98BD15D6-2B4F-40E7-BDE6-A72469FFD3D8}" type="presParOf" srcId="{77AB152D-5696-4807-B5A8-F2D64CEC9413}" destId="{4CAE31D3-B47B-4FA3-A342-40C543A9315A}" srcOrd="0" destOrd="0" presId="urn:microsoft.com/office/officeart/2018/2/layout/IconCircleList"/>
    <dgm:cxn modelId="{C2D466E6-15A4-4783-B6CC-6E04318B2922}" type="presParOf" srcId="{4CAE31D3-B47B-4FA3-A342-40C543A9315A}" destId="{771ABEAF-BA51-4C66-B1EF-4B383E644509}" srcOrd="0" destOrd="0" presId="urn:microsoft.com/office/officeart/2018/2/layout/IconCircleList"/>
    <dgm:cxn modelId="{21AF038B-588A-41BA-BC91-51B8DCEEBB4C}" type="presParOf" srcId="{771ABEAF-BA51-4C66-B1EF-4B383E644509}" destId="{2AAD6C8E-4F05-400D-828F-5E3217D4459C}" srcOrd="0" destOrd="0" presId="urn:microsoft.com/office/officeart/2018/2/layout/IconCircleList"/>
    <dgm:cxn modelId="{86F04B6F-68A8-4CFE-83D3-DA595E1C1B3F}" type="presParOf" srcId="{771ABEAF-BA51-4C66-B1EF-4B383E644509}" destId="{82958D06-29B8-4DAB-B0A7-8EB7561874D4}" srcOrd="1" destOrd="0" presId="urn:microsoft.com/office/officeart/2018/2/layout/IconCircleList"/>
    <dgm:cxn modelId="{80BD8736-73B4-4EBA-89CC-B93399576CC7}" type="presParOf" srcId="{771ABEAF-BA51-4C66-B1EF-4B383E644509}" destId="{3CE78A88-AA7B-4799-AA91-80E256DF6F39}" srcOrd="2" destOrd="0" presId="urn:microsoft.com/office/officeart/2018/2/layout/IconCircleList"/>
    <dgm:cxn modelId="{3BF540CC-128E-4932-8F8B-405BA71293FD}" type="presParOf" srcId="{771ABEAF-BA51-4C66-B1EF-4B383E644509}" destId="{044B061F-743C-42F6-A0F1-49DC731DDCD6}" srcOrd="3" destOrd="0" presId="urn:microsoft.com/office/officeart/2018/2/layout/IconCircleList"/>
    <dgm:cxn modelId="{7592B4D3-EC7D-49C8-80D2-45E89DCD292F}" type="presParOf" srcId="{4CAE31D3-B47B-4FA3-A342-40C543A9315A}" destId="{D2D06A6E-1601-49F6-AD38-669D458C11BA}" srcOrd="1" destOrd="0" presId="urn:microsoft.com/office/officeart/2018/2/layout/IconCircleList"/>
    <dgm:cxn modelId="{5E209B3C-1406-409D-9C06-F1745AE4A4B9}" type="presParOf" srcId="{4CAE31D3-B47B-4FA3-A342-40C543A9315A}" destId="{A687DCC8-0526-43E7-8B7A-BD0561A487F7}" srcOrd="2" destOrd="0" presId="urn:microsoft.com/office/officeart/2018/2/layout/IconCircleList"/>
    <dgm:cxn modelId="{27EBB429-E4A4-4DFE-BA1B-F7BB5EA60EE3}" type="presParOf" srcId="{A687DCC8-0526-43E7-8B7A-BD0561A487F7}" destId="{52A6EA29-0904-4C9A-901C-4F268210DE50}" srcOrd="0" destOrd="0" presId="urn:microsoft.com/office/officeart/2018/2/layout/IconCircleList"/>
    <dgm:cxn modelId="{670FE7C2-6FA7-4CEF-A557-557EF82BE403}" type="presParOf" srcId="{A687DCC8-0526-43E7-8B7A-BD0561A487F7}" destId="{D672ABBA-9E33-45AF-AF1D-E3A46CD1F677}" srcOrd="1" destOrd="0" presId="urn:microsoft.com/office/officeart/2018/2/layout/IconCircleList"/>
    <dgm:cxn modelId="{66E73DEE-13A9-431C-BE52-691B4067FD1D}" type="presParOf" srcId="{A687DCC8-0526-43E7-8B7A-BD0561A487F7}" destId="{94D98630-32FE-4F7F-B7B4-842EBB53AF33}" srcOrd="2" destOrd="0" presId="urn:microsoft.com/office/officeart/2018/2/layout/IconCircleList"/>
    <dgm:cxn modelId="{A62C8AFC-4E57-48E6-A757-883F28586407}" type="presParOf" srcId="{A687DCC8-0526-43E7-8B7A-BD0561A487F7}" destId="{E3D2B8B4-F210-4B5C-A3DA-98C153135343}"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AB6683-62FE-4C64-8185-0FDF4EA63676}" type="doc">
      <dgm:prSet loTypeId="urn:microsoft.com/office/officeart/2005/8/layout/cycle8" loCatId="cycle" qsTypeId="urn:microsoft.com/office/officeart/2005/8/quickstyle/simple5" qsCatId="simple" csTypeId="urn:microsoft.com/office/officeart/2005/8/colors/colorful5" csCatId="colorful" phldr="1"/>
      <dgm:spPr/>
    </dgm:pt>
    <dgm:pt modelId="{47E5B6A1-4205-4666-80BA-65DC6DB8D392}">
      <dgm:prSet phldrT="[Text]"/>
      <dgm:spPr/>
      <dgm:t>
        <a:bodyPr/>
        <a:lstStyle/>
        <a:p>
          <a:r>
            <a:rPr lang="en-US" dirty="0"/>
            <a:t>Employment</a:t>
          </a:r>
        </a:p>
      </dgm:t>
    </dgm:pt>
    <dgm:pt modelId="{AB528CF6-E5F4-46C4-8D31-5C7FED050D7A}" type="parTrans" cxnId="{F7145C91-5574-4832-8E2F-E07C212DD00B}">
      <dgm:prSet/>
      <dgm:spPr/>
      <dgm:t>
        <a:bodyPr/>
        <a:lstStyle/>
        <a:p>
          <a:endParaRPr lang="en-US"/>
        </a:p>
      </dgm:t>
    </dgm:pt>
    <dgm:pt modelId="{41E4C0EE-07BA-419D-97F4-39C7F6ADA3AA}" type="sibTrans" cxnId="{F7145C91-5574-4832-8E2F-E07C212DD00B}">
      <dgm:prSet/>
      <dgm:spPr/>
      <dgm:t>
        <a:bodyPr/>
        <a:lstStyle/>
        <a:p>
          <a:endParaRPr lang="en-US"/>
        </a:p>
      </dgm:t>
    </dgm:pt>
    <dgm:pt modelId="{715B1654-6F68-4C2C-9EBF-891EB0AC29C7}">
      <dgm:prSet phldrT="[Text]"/>
      <dgm:spPr/>
      <dgm:t>
        <a:bodyPr/>
        <a:lstStyle/>
        <a:p>
          <a:r>
            <a:rPr lang="en-US" dirty="0"/>
            <a:t>Economic Development</a:t>
          </a:r>
        </a:p>
      </dgm:t>
    </dgm:pt>
    <dgm:pt modelId="{33673F52-7CA1-4A5B-A726-E84757AE8437}" type="parTrans" cxnId="{D1B0A2A6-41DB-4DD8-A0DC-0E0C522F0273}">
      <dgm:prSet/>
      <dgm:spPr/>
      <dgm:t>
        <a:bodyPr/>
        <a:lstStyle/>
        <a:p>
          <a:endParaRPr lang="en-US"/>
        </a:p>
      </dgm:t>
    </dgm:pt>
    <dgm:pt modelId="{9F4EEED6-1C6F-4972-8192-C5F7DDA95532}" type="sibTrans" cxnId="{D1B0A2A6-41DB-4DD8-A0DC-0E0C522F0273}">
      <dgm:prSet/>
      <dgm:spPr/>
      <dgm:t>
        <a:bodyPr/>
        <a:lstStyle/>
        <a:p>
          <a:endParaRPr lang="en-US"/>
        </a:p>
      </dgm:t>
    </dgm:pt>
    <dgm:pt modelId="{B5D8235E-A516-4E9E-AB14-37F6EFC30372}">
      <dgm:prSet phldrT="[Text]"/>
      <dgm:spPr/>
      <dgm:t>
        <a:bodyPr/>
        <a:lstStyle/>
        <a:p>
          <a:r>
            <a:rPr lang="en-US" dirty="0"/>
            <a:t>Education</a:t>
          </a:r>
        </a:p>
      </dgm:t>
    </dgm:pt>
    <dgm:pt modelId="{782F189E-2026-4251-9721-C40FB0DBC284}" type="parTrans" cxnId="{F5EB28FA-80FD-4F70-B2C8-8BE9B610EC0F}">
      <dgm:prSet/>
      <dgm:spPr/>
      <dgm:t>
        <a:bodyPr/>
        <a:lstStyle/>
        <a:p>
          <a:endParaRPr lang="en-US"/>
        </a:p>
      </dgm:t>
    </dgm:pt>
    <dgm:pt modelId="{540CC3C6-0717-4009-A149-30F6A7D681D2}" type="sibTrans" cxnId="{F5EB28FA-80FD-4F70-B2C8-8BE9B610EC0F}">
      <dgm:prSet/>
      <dgm:spPr/>
      <dgm:t>
        <a:bodyPr/>
        <a:lstStyle/>
        <a:p>
          <a:endParaRPr lang="en-US"/>
        </a:p>
      </dgm:t>
    </dgm:pt>
    <dgm:pt modelId="{66D6409A-2FE7-435F-B795-E02FB0A5E824}" type="pres">
      <dgm:prSet presAssocID="{2DAB6683-62FE-4C64-8185-0FDF4EA63676}" presName="compositeShape" presStyleCnt="0">
        <dgm:presLayoutVars>
          <dgm:chMax val="7"/>
          <dgm:dir/>
          <dgm:resizeHandles val="exact"/>
        </dgm:presLayoutVars>
      </dgm:prSet>
      <dgm:spPr/>
    </dgm:pt>
    <dgm:pt modelId="{7F7FFFEB-42FD-4885-AEAA-F3F66817205C}" type="pres">
      <dgm:prSet presAssocID="{2DAB6683-62FE-4C64-8185-0FDF4EA63676}" presName="wedge1" presStyleLbl="node1" presStyleIdx="0" presStyleCnt="3"/>
      <dgm:spPr/>
    </dgm:pt>
    <dgm:pt modelId="{2E1DFEE9-78E4-4305-A061-C997CCFDB126}" type="pres">
      <dgm:prSet presAssocID="{2DAB6683-62FE-4C64-8185-0FDF4EA63676}" presName="dummy1a" presStyleCnt="0"/>
      <dgm:spPr/>
    </dgm:pt>
    <dgm:pt modelId="{826F6BC2-96EA-4A02-9CF9-6B21AF65784D}" type="pres">
      <dgm:prSet presAssocID="{2DAB6683-62FE-4C64-8185-0FDF4EA63676}" presName="dummy1b" presStyleCnt="0"/>
      <dgm:spPr/>
    </dgm:pt>
    <dgm:pt modelId="{6B8E45A3-0DA2-416E-B315-9E7689B8CB5B}" type="pres">
      <dgm:prSet presAssocID="{2DAB6683-62FE-4C64-8185-0FDF4EA63676}" presName="wedge1Tx" presStyleLbl="node1" presStyleIdx="0" presStyleCnt="3">
        <dgm:presLayoutVars>
          <dgm:chMax val="0"/>
          <dgm:chPref val="0"/>
          <dgm:bulletEnabled val="1"/>
        </dgm:presLayoutVars>
      </dgm:prSet>
      <dgm:spPr/>
    </dgm:pt>
    <dgm:pt modelId="{A7C72F60-6E1C-49BF-B252-026C24C004EA}" type="pres">
      <dgm:prSet presAssocID="{2DAB6683-62FE-4C64-8185-0FDF4EA63676}" presName="wedge2" presStyleLbl="node1" presStyleIdx="1" presStyleCnt="3"/>
      <dgm:spPr/>
    </dgm:pt>
    <dgm:pt modelId="{F13C0B77-6FA5-4C29-ABB1-21C56FFF79D1}" type="pres">
      <dgm:prSet presAssocID="{2DAB6683-62FE-4C64-8185-0FDF4EA63676}" presName="dummy2a" presStyleCnt="0"/>
      <dgm:spPr/>
    </dgm:pt>
    <dgm:pt modelId="{7414E8A0-04CC-4699-9299-65429C20B6D9}" type="pres">
      <dgm:prSet presAssocID="{2DAB6683-62FE-4C64-8185-0FDF4EA63676}" presName="dummy2b" presStyleCnt="0"/>
      <dgm:spPr/>
    </dgm:pt>
    <dgm:pt modelId="{C837B3E6-AEE2-418C-92EF-EE19B0562F2F}" type="pres">
      <dgm:prSet presAssocID="{2DAB6683-62FE-4C64-8185-0FDF4EA63676}" presName="wedge2Tx" presStyleLbl="node1" presStyleIdx="1" presStyleCnt="3">
        <dgm:presLayoutVars>
          <dgm:chMax val="0"/>
          <dgm:chPref val="0"/>
          <dgm:bulletEnabled val="1"/>
        </dgm:presLayoutVars>
      </dgm:prSet>
      <dgm:spPr/>
    </dgm:pt>
    <dgm:pt modelId="{1728048D-288A-4748-9BD1-46C66F197F91}" type="pres">
      <dgm:prSet presAssocID="{2DAB6683-62FE-4C64-8185-0FDF4EA63676}" presName="wedge3" presStyleLbl="node1" presStyleIdx="2" presStyleCnt="3"/>
      <dgm:spPr/>
    </dgm:pt>
    <dgm:pt modelId="{085D55B8-9FE6-4787-B54B-9E138838B403}" type="pres">
      <dgm:prSet presAssocID="{2DAB6683-62FE-4C64-8185-0FDF4EA63676}" presName="dummy3a" presStyleCnt="0"/>
      <dgm:spPr/>
    </dgm:pt>
    <dgm:pt modelId="{63BBD44E-A318-4A75-A29C-576ABB56DA0E}" type="pres">
      <dgm:prSet presAssocID="{2DAB6683-62FE-4C64-8185-0FDF4EA63676}" presName="dummy3b" presStyleCnt="0"/>
      <dgm:spPr/>
    </dgm:pt>
    <dgm:pt modelId="{C94BDA65-EA08-4B6B-B33F-EEAA2C3D85A2}" type="pres">
      <dgm:prSet presAssocID="{2DAB6683-62FE-4C64-8185-0FDF4EA63676}" presName="wedge3Tx" presStyleLbl="node1" presStyleIdx="2" presStyleCnt="3">
        <dgm:presLayoutVars>
          <dgm:chMax val="0"/>
          <dgm:chPref val="0"/>
          <dgm:bulletEnabled val="1"/>
        </dgm:presLayoutVars>
      </dgm:prSet>
      <dgm:spPr/>
    </dgm:pt>
    <dgm:pt modelId="{986490C8-829B-407D-8134-8A38ECCB8C07}" type="pres">
      <dgm:prSet presAssocID="{41E4C0EE-07BA-419D-97F4-39C7F6ADA3AA}" presName="arrowWedge1" presStyleLbl="fgSibTrans2D1" presStyleIdx="0" presStyleCnt="3"/>
      <dgm:spPr/>
    </dgm:pt>
    <dgm:pt modelId="{E6C73821-2A18-4D94-9E5B-994C55C45372}" type="pres">
      <dgm:prSet presAssocID="{9F4EEED6-1C6F-4972-8192-C5F7DDA95532}" presName="arrowWedge2" presStyleLbl="fgSibTrans2D1" presStyleIdx="1" presStyleCnt="3"/>
      <dgm:spPr/>
    </dgm:pt>
    <dgm:pt modelId="{DF71DF67-4723-444D-8122-575413FBF53B}" type="pres">
      <dgm:prSet presAssocID="{540CC3C6-0717-4009-A149-30F6A7D681D2}" presName="arrowWedge3" presStyleLbl="fgSibTrans2D1" presStyleIdx="2" presStyleCnt="3"/>
      <dgm:spPr/>
    </dgm:pt>
  </dgm:ptLst>
  <dgm:cxnLst>
    <dgm:cxn modelId="{4DB4F10A-5764-455B-BC09-6E66C6392F1A}" type="presOf" srcId="{715B1654-6F68-4C2C-9EBF-891EB0AC29C7}" destId="{A7C72F60-6E1C-49BF-B252-026C24C004EA}" srcOrd="0" destOrd="0" presId="urn:microsoft.com/office/officeart/2005/8/layout/cycle8"/>
    <dgm:cxn modelId="{0CCE850B-D99C-481B-B50E-D19AFAB8B7E8}" type="presOf" srcId="{2DAB6683-62FE-4C64-8185-0FDF4EA63676}" destId="{66D6409A-2FE7-435F-B795-E02FB0A5E824}" srcOrd="0" destOrd="0" presId="urn:microsoft.com/office/officeart/2005/8/layout/cycle8"/>
    <dgm:cxn modelId="{66B8AD14-E32E-4449-AC55-0C7B7609386F}" type="presOf" srcId="{B5D8235E-A516-4E9E-AB14-37F6EFC30372}" destId="{C94BDA65-EA08-4B6B-B33F-EEAA2C3D85A2}" srcOrd="1" destOrd="0" presId="urn:microsoft.com/office/officeart/2005/8/layout/cycle8"/>
    <dgm:cxn modelId="{6C071915-B585-45ED-B735-5FF20F2FC462}" type="presOf" srcId="{715B1654-6F68-4C2C-9EBF-891EB0AC29C7}" destId="{C837B3E6-AEE2-418C-92EF-EE19B0562F2F}" srcOrd="1" destOrd="0" presId="urn:microsoft.com/office/officeart/2005/8/layout/cycle8"/>
    <dgm:cxn modelId="{B2759331-48C1-402B-9029-0054BA79E05D}" type="presOf" srcId="{47E5B6A1-4205-4666-80BA-65DC6DB8D392}" destId="{7F7FFFEB-42FD-4885-AEAA-F3F66817205C}" srcOrd="0" destOrd="0" presId="urn:microsoft.com/office/officeart/2005/8/layout/cycle8"/>
    <dgm:cxn modelId="{F7145C91-5574-4832-8E2F-E07C212DD00B}" srcId="{2DAB6683-62FE-4C64-8185-0FDF4EA63676}" destId="{47E5B6A1-4205-4666-80BA-65DC6DB8D392}" srcOrd="0" destOrd="0" parTransId="{AB528CF6-E5F4-46C4-8D31-5C7FED050D7A}" sibTransId="{41E4C0EE-07BA-419D-97F4-39C7F6ADA3AA}"/>
    <dgm:cxn modelId="{D1B0A2A6-41DB-4DD8-A0DC-0E0C522F0273}" srcId="{2DAB6683-62FE-4C64-8185-0FDF4EA63676}" destId="{715B1654-6F68-4C2C-9EBF-891EB0AC29C7}" srcOrd="1" destOrd="0" parTransId="{33673F52-7CA1-4A5B-A726-E84757AE8437}" sibTransId="{9F4EEED6-1C6F-4972-8192-C5F7DDA95532}"/>
    <dgm:cxn modelId="{C7B494E9-D5FC-4F07-81E9-B3CBA9C4C374}" type="presOf" srcId="{47E5B6A1-4205-4666-80BA-65DC6DB8D392}" destId="{6B8E45A3-0DA2-416E-B315-9E7689B8CB5B}" srcOrd="1" destOrd="0" presId="urn:microsoft.com/office/officeart/2005/8/layout/cycle8"/>
    <dgm:cxn modelId="{F5EB28FA-80FD-4F70-B2C8-8BE9B610EC0F}" srcId="{2DAB6683-62FE-4C64-8185-0FDF4EA63676}" destId="{B5D8235E-A516-4E9E-AB14-37F6EFC30372}" srcOrd="2" destOrd="0" parTransId="{782F189E-2026-4251-9721-C40FB0DBC284}" sibTransId="{540CC3C6-0717-4009-A149-30F6A7D681D2}"/>
    <dgm:cxn modelId="{484D08FE-3489-4222-B0CA-BADDF1B53888}" type="presOf" srcId="{B5D8235E-A516-4E9E-AB14-37F6EFC30372}" destId="{1728048D-288A-4748-9BD1-46C66F197F91}" srcOrd="0" destOrd="0" presId="urn:microsoft.com/office/officeart/2005/8/layout/cycle8"/>
    <dgm:cxn modelId="{2DA04927-C57B-4BAC-9D02-E5DAE11F6025}" type="presParOf" srcId="{66D6409A-2FE7-435F-B795-E02FB0A5E824}" destId="{7F7FFFEB-42FD-4885-AEAA-F3F66817205C}" srcOrd="0" destOrd="0" presId="urn:microsoft.com/office/officeart/2005/8/layout/cycle8"/>
    <dgm:cxn modelId="{FCE28E9E-A085-4343-8631-759F67C3BBE3}" type="presParOf" srcId="{66D6409A-2FE7-435F-B795-E02FB0A5E824}" destId="{2E1DFEE9-78E4-4305-A061-C997CCFDB126}" srcOrd="1" destOrd="0" presId="urn:microsoft.com/office/officeart/2005/8/layout/cycle8"/>
    <dgm:cxn modelId="{B74B13E0-7073-4020-8206-FEF18850225C}" type="presParOf" srcId="{66D6409A-2FE7-435F-B795-E02FB0A5E824}" destId="{826F6BC2-96EA-4A02-9CF9-6B21AF65784D}" srcOrd="2" destOrd="0" presId="urn:microsoft.com/office/officeart/2005/8/layout/cycle8"/>
    <dgm:cxn modelId="{2604F3A9-D954-40B4-B549-A1F499AE502E}" type="presParOf" srcId="{66D6409A-2FE7-435F-B795-E02FB0A5E824}" destId="{6B8E45A3-0DA2-416E-B315-9E7689B8CB5B}" srcOrd="3" destOrd="0" presId="urn:microsoft.com/office/officeart/2005/8/layout/cycle8"/>
    <dgm:cxn modelId="{3BFF0BFF-6815-4C52-B16B-B9957AD03F4D}" type="presParOf" srcId="{66D6409A-2FE7-435F-B795-E02FB0A5E824}" destId="{A7C72F60-6E1C-49BF-B252-026C24C004EA}" srcOrd="4" destOrd="0" presId="urn:microsoft.com/office/officeart/2005/8/layout/cycle8"/>
    <dgm:cxn modelId="{5FE5D3BB-B735-4EE1-AAA2-FDFAFC0D3DB0}" type="presParOf" srcId="{66D6409A-2FE7-435F-B795-E02FB0A5E824}" destId="{F13C0B77-6FA5-4C29-ABB1-21C56FFF79D1}" srcOrd="5" destOrd="0" presId="urn:microsoft.com/office/officeart/2005/8/layout/cycle8"/>
    <dgm:cxn modelId="{AD445651-31E5-463A-8684-49BFD45C157C}" type="presParOf" srcId="{66D6409A-2FE7-435F-B795-E02FB0A5E824}" destId="{7414E8A0-04CC-4699-9299-65429C20B6D9}" srcOrd="6" destOrd="0" presId="urn:microsoft.com/office/officeart/2005/8/layout/cycle8"/>
    <dgm:cxn modelId="{211CB4FB-47F8-4C85-8375-7DB844BBBF3B}" type="presParOf" srcId="{66D6409A-2FE7-435F-B795-E02FB0A5E824}" destId="{C837B3E6-AEE2-418C-92EF-EE19B0562F2F}" srcOrd="7" destOrd="0" presId="urn:microsoft.com/office/officeart/2005/8/layout/cycle8"/>
    <dgm:cxn modelId="{FEAD74FD-6D8D-4E90-B294-0ACCEDD6034D}" type="presParOf" srcId="{66D6409A-2FE7-435F-B795-E02FB0A5E824}" destId="{1728048D-288A-4748-9BD1-46C66F197F91}" srcOrd="8" destOrd="0" presId="urn:microsoft.com/office/officeart/2005/8/layout/cycle8"/>
    <dgm:cxn modelId="{5C0B71BB-88E7-4E7F-A839-207A498BC40A}" type="presParOf" srcId="{66D6409A-2FE7-435F-B795-E02FB0A5E824}" destId="{085D55B8-9FE6-4787-B54B-9E138838B403}" srcOrd="9" destOrd="0" presId="urn:microsoft.com/office/officeart/2005/8/layout/cycle8"/>
    <dgm:cxn modelId="{B1874BF7-C606-4C56-A285-78679487D953}" type="presParOf" srcId="{66D6409A-2FE7-435F-B795-E02FB0A5E824}" destId="{63BBD44E-A318-4A75-A29C-576ABB56DA0E}" srcOrd="10" destOrd="0" presId="urn:microsoft.com/office/officeart/2005/8/layout/cycle8"/>
    <dgm:cxn modelId="{F03D6F0E-0C14-410A-80AB-2F39A32B53D4}" type="presParOf" srcId="{66D6409A-2FE7-435F-B795-E02FB0A5E824}" destId="{C94BDA65-EA08-4B6B-B33F-EEAA2C3D85A2}" srcOrd="11" destOrd="0" presId="urn:microsoft.com/office/officeart/2005/8/layout/cycle8"/>
    <dgm:cxn modelId="{4A964E4B-55C3-4F28-9859-47C4D1A59C93}" type="presParOf" srcId="{66D6409A-2FE7-435F-B795-E02FB0A5E824}" destId="{986490C8-829B-407D-8134-8A38ECCB8C07}" srcOrd="12" destOrd="0" presId="urn:microsoft.com/office/officeart/2005/8/layout/cycle8"/>
    <dgm:cxn modelId="{EC7B17FA-5642-4CAE-BF10-359791CB0690}" type="presParOf" srcId="{66D6409A-2FE7-435F-B795-E02FB0A5E824}" destId="{E6C73821-2A18-4D94-9E5B-994C55C45372}" srcOrd="13" destOrd="0" presId="urn:microsoft.com/office/officeart/2005/8/layout/cycle8"/>
    <dgm:cxn modelId="{21D06345-5885-4C4A-B4E4-90CBEC4A9925}" type="presParOf" srcId="{66D6409A-2FE7-435F-B795-E02FB0A5E824}" destId="{DF71DF67-4723-444D-8122-575413FBF53B}"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CEDCC8-6E79-45D3-BD32-0B18AD35D703}" type="doc">
      <dgm:prSet loTypeId="urn:microsoft.com/office/officeart/2005/8/layout/vList3" loCatId="picture" qsTypeId="urn:microsoft.com/office/officeart/2005/8/quickstyle/simple5" qsCatId="simple" csTypeId="urn:microsoft.com/office/officeart/2005/8/colors/colorful5" csCatId="colorful" phldr="1"/>
      <dgm:spPr/>
    </dgm:pt>
    <dgm:pt modelId="{51BEE243-8A20-4CD7-9AC3-F88455A45601}">
      <dgm:prSet phldrT="[Text]"/>
      <dgm:spPr/>
      <dgm:t>
        <a:bodyPr/>
        <a:lstStyle/>
        <a:p>
          <a:r>
            <a:rPr lang="en-US" dirty="0"/>
            <a:t>Motivation to Learn</a:t>
          </a:r>
        </a:p>
      </dgm:t>
    </dgm:pt>
    <dgm:pt modelId="{9D34CED1-D2AF-44FF-955E-6162198D6024}" type="parTrans" cxnId="{98962CA0-316B-4C57-8130-60060A9D71A7}">
      <dgm:prSet/>
      <dgm:spPr/>
      <dgm:t>
        <a:bodyPr/>
        <a:lstStyle/>
        <a:p>
          <a:endParaRPr lang="en-US"/>
        </a:p>
      </dgm:t>
    </dgm:pt>
    <dgm:pt modelId="{3D5C81EF-030B-47E7-A8B5-77F6E59BC3B4}" type="sibTrans" cxnId="{98962CA0-316B-4C57-8130-60060A9D71A7}">
      <dgm:prSet/>
      <dgm:spPr/>
      <dgm:t>
        <a:bodyPr/>
        <a:lstStyle/>
        <a:p>
          <a:endParaRPr lang="en-US"/>
        </a:p>
      </dgm:t>
    </dgm:pt>
    <dgm:pt modelId="{A6AE2BEB-C87D-4FF2-AD09-77ED6E1EEC54}">
      <dgm:prSet phldrT="[Text]"/>
      <dgm:spPr/>
      <dgm:t>
        <a:bodyPr/>
        <a:lstStyle/>
        <a:p>
          <a:r>
            <a:rPr lang="en-US" dirty="0"/>
            <a:t>Retention of New Knowledge</a:t>
          </a:r>
        </a:p>
      </dgm:t>
    </dgm:pt>
    <dgm:pt modelId="{D5481B70-317A-433E-BF74-4644E2F7E650}" type="parTrans" cxnId="{C75BD209-4FDD-40A3-99A1-9D47D29EB079}">
      <dgm:prSet/>
      <dgm:spPr/>
      <dgm:t>
        <a:bodyPr/>
        <a:lstStyle/>
        <a:p>
          <a:endParaRPr lang="en-US"/>
        </a:p>
      </dgm:t>
    </dgm:pt>
    <dgm:pt modelId="{723523A6-F967-4437-B543-E35BB6E95BBE}" type="sibTrans" cxnId="{C75BD209-4FDD-40A3-99A1-9D47D29EB079}">
      <dgm:prSet/>
      <dgm:spPr/>
      <dgm:t>
        <a:bodyPr/>
        <a:lstStyle/>
        <a:p>
          <a:endParaRPr lang="en-US"/>
        </a:p>
      </dgm:t>
    </dgm:pt>
    <dgm:pt modelId="{C8309781-77BD-471C-963A-C1229CD9645F}">
      <dgm:prSet/>
      <dgm:spPr/>
      <dgm:t>
        <a:bodyPr/>
        <a:lstStyle/>
        <a:p>
          <a:r>
            <a:rPr lang="en-US" dirty="0"/>
            <a:t>Understanding over Memorizing</a:t>
          </a:r>
        </a:p>
      </dgm:t>
    </dgm:pt>
    <dgm:pt modelId="{7B7FB82F-00D0-4226-85D5-379B17819D56}" type="parTrans" cxnId="{F35A0168-5B1E-4DF7-A02D-FD88D869E731}">
      <dgm:prSet/>
      <dgm:spPr/>
      <dgm:t>
        <a:bodyPr/>
        <a:lstStyle/>
        <a:p>
          <a:endParaRPr lang="en-US"/>
        </a:p>
      </dgm:t>
    </dgm:pt>
    <dgm:pt modelId="{01331B07-9F04-4A23-94D5-B803837ADBF9}" type="sibTrans" cxnId="{F35A0168-5B1E-4DF7-A02D-FD88D869E731}">
      <dgm:prSet/>
      <dgm:spPr/>
      <dgm:t>
        <a:bodyPr/>
        <a:lstStyle/>
        <a:p>
          <a:endParaRPr lang="en-US"/>
        </a:p>
      </dgm:t>
    </dgm:pt>
    <dgm:pt modelId="{2718AE4A-61C0-4002-922F-DBD2EA259260}">
      <dgm:prSet/>
      <dgm:spPr/>
      <dgm:t>
        <a:bodyPr/>
        <a:lstStyle/>
        <a:p>
          <a:r>
            <a:rPr lang="en-US" dirty="0"/>
            <a:t>Drive toward High School and  College Completion</a:t>
          </a:r>
        </a:p>
      </dgm:t>
    </dgm:pt>
    <dgm:pt modelId="{5945ADD0-4CFF-4709-A984-EDCECD8C1F3D}" type="parTrans" cxnId="{27BF873A-4945-4AC5-9FE8-A974354C2CE6}">
      <dgm:prSet/>
      <dgm:spPr/>
      <dgm:t>
        <a:bodyPr/>
        <a:lstStyle/>
        <a:p>
          <a:endParaRPr lang="en-US"/>
        </a:p>
      </dgm:t>
    </dgm:pt>
    <dgm:pt modelId="{14F8F533-01A1-45D8-8283-9FF01443AA32}" type="sibTrans" cxnId="{27BF873A-4945-4AC5-9FE8-A974354C2CE6}">
      <dgm:prSet/>
      <dgm:spPr/>
      <dgm:t>
        <a:bodyPr/>
        <a:lstStyle/>
        <a:p>
          <a:endParaRPr lang="en-US"/>
        </a:p>
      </dgm:t>
    </dgm:pt>
    <dgm:pt modelId="{BD953B75-E379-4EFC-B912-95B97F4DC9DD}" type="pres">
      <dgm:prSet presAssocID="{88CEDCC8-6E79-45D3-BD32-0B18AD35D703}" presName="linearFlow" presStyleCnt="0">
        <dgm:presLayoutVars>
          <dgm:dir/>
          <dgm:resizeHandles val="exact"/>
        </dgm:presLayoutVars>
      </dgm:prSet>
      <dgm:spPr/>
    </dgm:pt>
    <dgm:pt modelId="{97C17462-9856-4A36-B6A4-5E6685AA206F}" type="pres">
      <dgm:prSet presAssocID="{51BEE243-8A20-4CD7-9AC3-F88455A45601}" presName="composite" presStyleCnt="0"/>
      <dgm:spPr/>
    </dgm:pt>
    <dgm:pt modelId="{8C0CEAEA-A3F3-4506-BFE2-9FCF16DB7BC6}" type="pres">
      <dgm:prSet presAssocID="{51BEE243-8A20-4CD7-9AC3-F88455A45601}" presName="imgShp" presStyleLbl="fgImgPlace1" presStyleIdx="0" presStyleCnt="4"/>
      <dgm:spPr>
        <a:prstGeom prst="upArrow">
          <a:avLst/>
        </a:prstGeom>
      </dgm:spPr>
    </dgm:pt>
    <dgm:pt modelId="{76DE1C6B-FB34-4AE1-9ED0-3EFE8945BA25}" type="pres">
      <dgm:prSet presAssocID="{51BEE243-8A20-4CD7-9AC3-F88455A45601}" presName="txShp" presStyleLbl="node1" presStyleIdx="0" presStyleCnt="4">
        <dgm:presLayoutVars>
          <dgm:bulletEnabled val="1"/>
        </dgm:presLayoutVars>
      </dgm:prSet>
      <dgm:spPr/>
    </dgm:pt>
    <dgm:pt modelId="{13DD0F25-7C01-4346-B524-FCA6DBA764E8}" type="pres">
      <dgm:prSet presAssocID="{3D5C81EF-030B-47E7-A8B5-77F6E59BC3B4}" presName="spacing" presStyleCnt="0"/>
      <dgm:spPr/>
    </dgm:pt>
    <dgm:pt modelId="{DB3A7958-68B3-44AC-814C-DF0C50F071B9}" type="pres">
      <dgm:prSet presAssocID="{A6AE2BEB-C87D-4FF2-AD09-77ED6E1EEC54}" presName="composite" presStyleCnt="0"/>
      <dgm:spPr/>
    </dgm:pt>
    <dgm:pt modelId="{EA38BB90-9817-41B2-ADB2-3A3DF4AB715C}" type="pres">
      <dgm:prSet presAssocID="{A6AE2BEB-C87D-4FF2-AD09-77ED6E1EEC54}" presName="imgShp" presStyleLbl="fgImgPlace1" presStyleIdx="1" presStyleCnt="4"/>
      <dgm:spPr>
        <a:prstGeom prst="upArrow">
          <a:avLst/>
        </a:prstGeom>
      </dgm:spPr>
    </dgm:pt>
    <dgm:pt modelId="{4DD88B1A-9646-4CA6-98C9-34F3BA155531}" type="pres">
      <dgm:prSet presAssocID="{A6AE2BEB-C87D-4FF2-AD09-77ED6E1EEC54}" presName="txShp" presStyleLbl="node1" presStyleIdx="1" presStyleCnt="4">
        <dgm:presLayoutVars>
          <dgm:bulletEnabled val="1"/>
        </dgm:presLayoutVars>
      </dgm:prSet>
      <dgm:spPr/>
    </dgm:pt>
    <dgm:pt modelId="{0282F7DA-445E-4DD3-967A-22A0DB4B946D}" type="pres">
      <dgm:prSet presAssocID="{723523A6-F967-4437-B543-E35BB6E95BBE}" presName="spacing" presStyleCnt="0"/>
      <dgm:spPr/>
    </dgm:pt>
    <dgm:pt modelId="{E8CD2395-123B-473C-AE4B-E9E851A1F555}" type="pres">
      <dgm:prSet presAssocID="{C8309781-77BD-471C-963A-C1229CD9645F}" presName="composite" presStyleCnt="0"/>
      <dgm:spPr/>
    </dgm:pt>
    <dgm:pt modelId="{6298F975-A68E-4BD5-94ED-AC09B0EBDA4B}" type="pres">
      <dgm:prSet presAssocID="{C8309781-77BD-471C-963A-C1229CD9645F}" presName="imgShp" presStyleLbl="fgImgPlace1" presStyleIdx="2" presStyleCnt="4"/>
      <dgm:spPr>
        <a:prstGeom prst="upArrow">
          <a:avLst/>
        </a:prstGeom>
      </dgm:spPr>
    </dgm:pt>
    <dgm:pt modelId="{3A64307F-1458-4324-B657-6AB753380B1A}" type="pres">
      <dgm:prSet presAssocID="{C8309781-77BD-471C-963A-C1229CD9645F}" presName="txShp" presStyleLbl="node1" presStyleIdx="2" presStyleCnt="4">
        <dgm:presLayoutVars>
          <dgm:bulletEnabled val="1"/>
        </dgm:presLayoutVars>
      </dgm:prSet>
      <dgm:spPr/>
    </dgm:pt>
    <dgm:pt modelId="{E99DCD4F-2EAE-45A6-A7C8-7EDEAF26A29C}" type="pres">
      <dgm:prSet presAssocID="{01331B07-9F04-4A23-94D5-B803837ADBF9}" presName="spacing" presStyleCnt="0"/>
      <dgm:spPr/>
    </dgm:pt>
    <dgm:pt modelId="{56904686-6426-4551-BA8D-F2335E47C74C}" type="pres">
      <dgm:prSet presAssocID="{2718AE4A-61C0-4002-922F-DBD2EA259260}" presName="composite" presStyleCnt="0"/>
      <dgm:spPr/>
    </dgm:pt>
    <dgm:pt modelId="{926B43A7-AD1E-4C1E-BA8C-5E8034027F5D}" type="pres">
      <dgm:prSet presAssocID="{2718AE4A-61C0-4002-922F-DBD2EA259260}" presName="imgShp" presStyleLbl="fgImgPlace1" presStyleIdx="3" presStyleCnt="4"/>
      <dgm:spPr>
        <a:prstGeom prst="upArrow">
          <a:avLst/>
        </a:prstGeom>
      </dgm:spPr>
    </dgm:pt>
    <dgm:pt modelId="{5B6A235A-2359-4230-B3F1-FE0D93557319}" type="pres">
      <dgm:prSet presAssocID="{2718AE4A-61C0-4002-922F-DBD2EA259260}" presName="txShp" presStyleLbl="node1" presStyleIdx="3" presStyleCnt="4">
        <dgm:presLayoutVars>
          <dgm:bulletEnabled val="1"/>
        </dgm:presLayoutVars>
      </dgm:prSet>
      <dgm:spPr/>
    </dgm:pt>
  </dgm:ptLst>
  <dgm:cxnLst>
    <dgm:cxn modelId="{C75BD209-4FDD-40A3-99A1-9D47D29EB079}" srcId="{88CEDCC8-6E79-45D3-BD32-0B18AD35D703}" destId="{A6AE2BEB-C87D-4FF2-AD09-77ED6E1EEC54}" srcOrd="1" destOrd="0" parTransId="{D5481B70-317A-433E-BF74-4644E2F7E650}" sibTransId="{723523A6-F967-4437-B543-E35BB6E95BBE}"/>
    <dgm:cxn modelId="{27BF873A-4945-4AC5-9FE8-A974354C2CE6}" srcId="{88CEDCC8-6E79-45D3-BD32-0B18AD35D703}" destId="{2718AE4A-61C0-4002-922F-DBD2EA259260}" srcOrd="3" destOrd="0" parTransId="{5945ADD0-4CFF-4709-A984-EDCECD8C1F3D}" sibTransId="{14F8F533-01A1-45D8-8283-9FF01443AA32}"/>
    <dgm:cxn modelId="{F35A0168-5B1E-4DF7-A02D-FD88D869E731}" srcId="{88CEDCC8-6E79-45D3-BD32-0B18AD35D703}" destId="{C8309781-77BD-471C-963A-C1229CD9645F}" srcOrd="2" destOrd="0" parTransId="{7B7FB82F-00D0-4226-85D5-379B17819D56}" sibTransId="{01331B07-9F04-4A23-94D5-B803837ADBF9}"/>
    <dgm:cxn modelId="{DC3BA782-52FA-4FE5-8C50-DDFC30A989C9}" type="presOf" srcId="{A6AE2BEB-C87D-4FF2-AD09-77ED6E1EEC54}" destId="{4DD88B1A-9646-4CA6-98C9-34F3BA155531}" srcOrd="0" destOrd="0" presId="urn:microsoft.com/office/officeart/2005/8/layout/vList3"/>
    <dgm:cxn modelId="{98962CA0-316B-4C57-8130-60060A9D71A7}" srcId="{88CEDCC8-6E79-45D3-BD32-0B18AD35D703}" destId="{51BEE243-8A20-4CD7-9AC3-F88455A45601}" srcOrd="0" destOrd="0" parTransId="{9D34CED1-D2AF-44FF-955E-6162198D6024}" sibTransId="{3D5C81EF-030B-47E7-A8B5-77F6E59BC3B4}"/>
    <dgm:cxn modelId="{BD7082A2-3FF2-4508-9758-F54264F24F4E}" type="presOf" srcId="{88CEDCC8-6E79-45D3-BD32-0B18AD35D703}" destId="{BD953B75-E379-4EFC-B912-95B97F4DC9DD}" srcOrd="0" destOrd="0" presId="urn:microsoft.com/office/officeart/2005/8/layout/vList3"/>
    <dgm:cxn modelId="{D83979CE-E430-4006-B434-FC8342B3A37B}" type="presOf" srcId="{C8309781-77BD-471C-963A-C1229CD9645F}" destId="{3A64307F-1458-4324-B657-6AB753380B1A}" srcOrd="0" destOrd="0" presId="urn:microsoft.com/office/officeart/2005/8/layout/vList3"/>
    <dgm:cxn modelId="{D2DB96D5-F8A1-4D88-B9AB-67BD5EDA8B75}" type="presOf" srcId="{2718AE4A-61C0-4002-922F-DBD2EA259260}" destId="{5B6A235A-2359-4230-B3F1-FE0D93557319}" srcOrd="0" destOrd="0" presId="urn:microsoft.com/office/officeart/2005/8/layout/vList3"/>
    <dgm:cxn modelId="{62B04AFA-BBEE-4D82-ADF1-B0BA1A0E7E79}" type="presOf" srcId="{51BEE243-8A20-4CD7-9AC3-F88455A45601}" destId="{76DE1C6B-FB34-4AE1-9ED0-3EFE8945BA25}" srcOrd="0" destOrd="0" presId="urn:microsoft.com/office/officeart/2005/8/layout/vList3"/>
    <dgm:cxn modelId="{9F72C87D-02EC-43B1-82C8-CBE1AC56EA3A}" type="presParOf" srcId="{BD953B75-E379-4EFC-B912-95B97F4DC9DD}" destId="{97C17462-9856-4A36-B6A4-5E6685AA206F}" srcOrd="0" destOrd="0" presId="urn:microsoft.com/office/officeart/2005/8/layout/vList3"/>
    <dgm:cxn modelId="{4EB9D5CD-7D6B-42CD-B3AD-6B4A4AC5DB70}" type="presParOf" srcId="{97C17462-9856-4A36-B6A4-5E6685AA206F}" destId="{8C0CEAEA-A3F3-4506-BFE2-9FCF16DB7BC6}" srcOrd="0" destOrd="0" presId="urn:microsoft.com/office/officeart/2005/8/layout/vList3"/>
    <dgm:cxn modelId="{FDF19A26-CED2-4027-9D57-5AF0CA62C7A5}" type="presParOf" srcId="{97C17462-9856-4A36-B6A4-5E6685AA206F}" destId="{76DE1C6B-FB34-4AE1-9ED0-3EFE8945BA25}" srcOrd="1" destOrd="0" presId="urn:microsoft.com/office/officeart/2005/8/layout/vList3"/>
    <dgm:cxn modelId="{5D292519-F590-4D45-8C55-9CEDAC7CCEB4}" type="presParOf" srcId="{BD953B75-E379-4EFC-B912-95B97F4DC9DD}" destId="{13DD0F25-7C01-4346-B524-FCA6DBA764E8}" srcOrd="1" destOrd="0" presId="urn:microsoft.com/office/officeart/2005/8/layout/vList3"/>
    <dgm:cxn modelId="{5B38EBEF-6A8C-45CE-BF3A-4136144E4800}" type="presParOf" srcId="{BD953B75-E379-4EFC-B912-95B97F4DC9DD}" destId="{DB3A7958-68B3-44AC-814C-DF0C50F071B9}" srcOrd="2" destOrd="0" presId="urn:microsoft.com/office/officeart/2005/8/layout/vList3"/>
    <dgm:cxn modelId="{B3025DF9-77D0-42FF-B5FF-F357AC5C941C}" type="presParOf" srcId="{DB3A7958-68B3-44AC-814C-DF0C50F071B9}" destId="{EA38BB90-9817-41B2-ADB2-3A3DF4AB715C}" srcOrd="0" destOrd="0" presId="urn:microsoft.com/office/officeart/2005/8/layout/vList3"/>
    <dgm:cxn modelId="{C5A9C5E1-42AE-4F71-B2DE-9B3884A7BFAE}" type="presParOf" srcId="{DB3A7958-68B3-44AC-814C-DF0C50F071B9}" destId="{4DD88B1A-9646-4CA6-98C9-34F3BA155531}" srcOrd="1" destOrd="0" presId="urn:microsoft.com/office/officeart/2005/8/layout/vList3"/>
    <dgm:cxn modelId="{E2E59735-ADD3-469F-ABAD-4798FA462EB2}" type="presParOf" srcId="{BD953B75-E379-4EFC-B912-95B97F4DC9DD}" destId="{0282F7DA-445E-4DD3-967A-22A0DB4B946D}" srcOrd="3" destOrd="0" presId="urn:microsoft.com/office/officeart/2005/8/layout/vList3"/>
    <dgm:cxn modelId="{8EA2D0D8-E601-47E1-A1DE-48139A203AB9}" type="presParOf" srcId="{BD953B75-E379-4EFC-B912-95B97F4DC9DD}" destId="{E8CD2395-123B-473C-AE4B-E9E851A1F555}" srcOrd="4" destOrd="0" presId="urn:microsoft.com/office/officeart/2005/8/layout/vList3"/>
    <dgm:cxn modelId="{91EDF0D0-3F2F-44C7-AECD-4FE1C8088A31}" type="presParOf" srcId="{E8CD2395-123B-473C-AE4B-E9E851A1F555}" destId="{6298F975-A68E-4BD5-94ED-AC09B0EBDA4B}" srcOrd="0" destOrd="0" presId="urn:microsoft.com/office/officeart/2005/8/layout/vList3"/>
    <dgm:cxn modelId="{0B6943EB-A921-4AA8-AF86-12F00CB0A088}" type="presParOf" srcId="{E8CD2395-123B-473C-AE4B-E9E851A1F555}" destId="{3A64307F-1458-4324-B657-6AB753380B1A}" srcOrd="1" destOrd="0" presId="urn:microsoft.com/office/officeart/2005/8/layout/vList3"/>
    <dgm:cxn modelId="{98F50969-F806-4963-92C3-78DB6F6CE608}" type="presParOf" srcId="{BD953B75-E379-4EFC-B912-95B97F4DC9DD}" destId="{E99DCD4F-2EAE-45A6-A7C8-7EDEAF26A29C}" srcOrd="5" destOrd="0" presId="urn:microsoft.com/office/officeart/2005/8/layout/vList3"/>
    <dgm:cxn modelId="{297CF1B4-F694-4C9D-AE35-911B939A6AFF}" type="presParOf" srcId="{BD953B75-E379-4EFC-B912-95B97F4DC9DD}" destId="{56904686-6426-4551-BA8D-F2335E47C74C}" srcOrd="6" destOrd="0" presId="urn:microsoft.com/office/officeart/2005/8/layout/vList3"/>
    <dgm:cxn modelId="{CBC416BC-4D11-4DE0-B5B4-034E40B0E479}" type="presParOf" srcId="{56904686-6426-4551-BA8D-F2335E47C74C}" destId="{926B43A7-AD1E-4C1E-BA8C-5E8034027F5D}" srcOrd="0" destOrd="0" presId="urn:microsoft.com/office/officeart/2005/8/layout/vList3"/>
    <dgm:cxn modelId="{065AC32E-E93C-432F-947A-C67621F43175}" type="presParOf" srcId="{56904686-6426-4551-BA8D-F2335E47C74C}" destId="{5B6A235A-2359-4230-B3F1-FE0D93557319}"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8CEDCC8-6E79-45D3-BD32-0B18AD35D703}" type="doc">
      <dgm:prSet loTypeId="urn:microsoft.com/office/officeart/2005/8/layout/vList3" loCatId="picture" qsTypeId="urn:microsoft.com/office/officeart/2005/8/quickstyle/simple5" qsCatId="simple" csTypeId="urn:microsoft.com/office/officeart/2005/8/colors/colorful3" csCatId="colorful" phldr="1"/>
      <dgm:spPr/>
    </dgm:pt>
    <dgm:pt modelId="{51BEE243-8A20-4CD7-9AC3-F88455A45601}">
      <dgm:prSet phldrT="[Text]"/>
      <dgm:spPr/>
      <dgm:t>
        <a:bodyPr/>
        <a:lstStyle/>
        <a:p>
          <a:r>
            <a:rPr lang="en-US" dirty="0"/>
            <a:t>Interest in Content</a:t>
          </a:r>
        </a:p>
      </dgm:t>
    </dgm:pt>
    <dgm:pt modelId="{9D34CED1-D2AF-44FF-955E-6162198D6024}" type="parTrans" cxnId="{98962CA0-316B-4C57-8130-60060A9D71A7}">
      <dgm:prSet/>
      <dgm:spPr/>
      <dgm:t>
        <a:bodyPr/>
        <a:lstStyle/>
        <a:p>
          <a:endParaRPr lang="en-US"/>
        </a:p>
      </dgm:t>
    </dgm:pt>
    <dgm:pt modelId="{3D5C81EF-030B-47E7-A8B5-77F6E59BC3B4}" type="sibTrans" cxnId="{98962CA0-316B-4C57-8130-60060A9D71A7}">
      <dgm:prSet/>
      <dgm:spPr/>
      <dgm:t>
        <a:bodyPr/>
        <a:lstStyle/>
        <a:p>
          <a:endParaRPr lang="en-US"/>
        </a:p>
      </dgm:t>
    </dgm:pt>
    <dgm:pt modelId="{A6AE2BEB-C87D-4FF2-AD09-77ED6E1EEC54}">
      <dgm:prSet phldrT="[Text]"/>
      <dgm:spPr/>
      <dgm:t>
        <a:bodyPr/>
        <a:lstStyle/>
        <a:p>
          <a:r>
            <a:rPr lang="en-US" dirty="0"/>
            <a:t>Independence and Autonomy</a:t>
          </a:r>
        </a:p>
      </dgm:t>
    </dgm:pt>
    <dgm:pt modelId="{D5481B70-317A-433E-BF74-4644E2F7E650}" type="parTrans" cxnId="{C75BD209-4FDD-40A3-99A1-9D47D29EB079}">
      <dgm:prSet/>
      <dgm:spPr/>
      <dgm:t>
        <a:bodyPr/>
        <a:lstStyle/>
        <a:p>
          <a:endParaRPr lang="en-US"/>
        </a:p>
      </dgm:t>
    </dgm:pt>
    <dgm:pt modelId="{723523A6-F967-4437-B543-E35BB6E95BBE}" type="sibTrans" cxnId="{C75BD209-4FDD-40A3-99A1-9D47D29EB079}">
      <dgm:prSet/>
      <dgm:spPr/>
      <dgm:t>
        <a:bodyPr/>
        <a:lstStyle/>
        <a:p>
          <a:endParaRPr lang="en-US"/>
        </a:p>
      </dgm:t>
    </dgm:pt>
    <dgm:pt modelId="{C8309781-77BD-471C-963A-C1229CD9645F}">
      <dgm:prSet/>
      <dgm:spPr/>
      <dgm:t>
        <a:bodyPr/>
        <a:lstStyle/>
        <a:p>
          <a:r>
            <a:rPr lang="en-US" dirty="0"/>
            <a:t>Self-Efficacy and Confidence </a:t>
          </a:r>
        </a:p>
      </dgm:t>
    </dgm:pt>
    <dgm:pt modelId="{7B7FB82F-00D0-4226-85D5-379B17819D56}" type="parTrans" cxnId="{F35A0168-5B1E-4DF7-A02D-FD88D869E731}">
      <dgm:prSet/>
      <dgm:spPr/>
      <dgm:t>
        <a:bodyPr/>
        <a:lstStyle/>
        <a:p>
          <a:endParaRPr lang="en-US"/>
        </a:p>
      </dgm:t>
    </dgm:pt>
    <dgm:pt modelId="{01331B07-9F04-4A23-94D5-B803837ADBF9}" type="sibTrans" cxnId="{F35A0168-5B1E-4DF7-A02D-FD88D869E731}">
      <dgm:prSet/>
      <dgm:spPr/>
      <dgm:t>
        <a:bodyPr/>
        <a:lstStyle/>
        <a:p>
          <a:endParaRPr lang="en-US"/>
        </a:p>
      </dgm:t>
    </dgm:pt>
    <dgm:pt modelId="{2718AE4A-61C0-4002-922F-DBD2EA259260}">
      <dgm:prSet/>
      <dgm:spPr/>
      <dgm:t>
        <a:bodyPr/>
        <a:lstStyle/>
        <a:p>
          <a:r>
            <a:rPr lang="en-US" dirty="0"/>
            <a:t>Persistence in Mastering New and Challenging  Concepts</a:t>
          </a:r>
        </a:p>
      </dgm:t>
    </dgm:pt>
    <dgm:pt modelId="{5945ADD0-4CFF-4709-A984-EDCECD8C1F3D}" type="parTrans" cxnId="{27BF873A-4945-4AC5-9FE8-A974354C2CE6}">
      <dgm:prSet/>
      <dgm:spPr/>
      <dgm:t>
        <a:bodyPr/>
        <a:lstStyle/>
        <a:p>
          <a:endParaRPr lang="en-US"/>
        </a:p>
      </dgm:t>
    </dgm:pt>
    <dgm:pt modelId="{14F8F533-01A1-45D8-8283-9FF01443AA32}" type="sibTrans" cxnId="{27BF873A-4945-4AC5-9FE8-A974354C2CE6}">
      <dgm:prSet/>
      <dgm:spPr/>
      <dgm:t>
        <a:bodyPr/>
        <a:lstStyle/>
        <a:p>
          <a:endParaRPr lang="en-US"/>
        </a:p>
      </dgm:t>
    </dgm:pt>
    <dgm:pt modelId="{BD953B75-E379-4EFC-B912-95B97F4DC9DD}" type="pres">
      <dgm:prSet presAssocID="{88CEDCC8-6E79-45D3-BD32-0B18AD35D703}" presName="linearFlow" presStyleCnt="0">
        <dgm:presLayoutVars>
          <dgm:dir/>
          <dgm:resizeHandles val="exact"/>
        </dgm:presLayoutVars>
      </dgm:prSet>
      <dgm:spPr/>
    </dgm:pt>
    <dgm:pt modelId="{97C17462-9856-4A36-B6A4-5E6685AA206F}" type="pres">
      <dgm:prSet presAssocID="{51BEE243-8A20-4CD7-9AC3-F88455A45601}" presName="composite" presStyleCnt="0"/>
      <dgm:spPr/>
    </dgm:pt>
    <dgm:pt modelId="{8C0CEAEA-A3F3-4506-BFE2-9FCF16DB7BC6}" type="pres">
      <dgm:prSet presAssocID="{51BEE243-8A20-4CD7-9AC3-F88455A45601}" presName="imgShp" presStyleLbl="fgImgPlace1" presStyleIdx="0" presStyleCnt="4"/>
      <dgm:spPr>
        <a:prstGeom prst="upArrow">
          <a:avLst/>
        </a:prstGeom>
      </dgm:spPr>
    </dgm:pt>
    <dgm:pt modelId="{76DE1C6B-FB34-4AE1-9ED0-3EFE8945BA25}" type="pres">
      <dgm:prSet presAssocID="{51BEE243-8A20-4CD7-9AC3-F88455A45601}" presName="txShp" presStyleLbl="node1" presStyleIdx="0" presStyleCnt="4">
        <dgm:presLayoutVars>
          <dgm:bulletEnabled val="1"/>
        </dgm:presLayoutVars>
      </dgm:prSet>
      <dgm:spPr/>
    </dgm:pt>
    <dgm:pt modelId="{13DD0F25-7C01-4346-B524-FCA6DBA764E8}" type="pres">
      <dgm:prSet presAssocID="{3D5C81EF-030B-47E7-A8B5-77F6E59BC3B4}" presName="spacing" presStyleCnt="0"/>
      <dgm:spPr/>
    </dgm:pt>
    <dgm:pt modelId="{DB3A7958-68B3-44AC-814C-DF0C50F071B9}" type="pres">
      <dgm:prSet presAssocID="{A6AE2BEB-C87D-4FF2-AD09-77ED6E1EEC54}" presName="composite" presStyleCnt="0"/>
      <dgm:spPr/>
    </dgm:pt>
    <dgm:pt modelId="{EA38BB90-9817-41B2-ADB2-3A3DF4AB715C}" type="pres">
      <dgm:prSet presAssocID="{A6AE2BEB-C87D-4FF2-AD09-77ED6E1EEC54}" presName="imgShp" presStyleLbl="fgImgPlace1" presStyleIdx="1" presStyleCnt="4"/>
      <dgm:spPr>
        <a:prstGeom prst="upArrow">
          <a:avLst/>
        </a:prstGeom>
      </dgm:spPr>
    </dgm:pt>
    <dgm:pt modelId="{4DD88B1A-9646-4CA6-98C9-34F3BA155531}" type="pres">
      <dgm:prSet presAssocID="{A6AE2BEB-C87D-4FF2-AD09-77ED6E1EEC54}" presName="txShp" presStyleLbl="node1" presStyleIdx="1" presStyleCnt="4">
        <dgm:presLayoutVars>
          <dgm:bulletEnabled val="1"/>
        </dgm:presLayoutVars>
      </dgm:prSet>
      <dgm:spPr/>
    </dgm:pt>
    <dgm:pt modelId="{0282F7DA-445E-4DD3-967A-22A0DB4B946D}" type="pres">
      <dgm:prSet presAssocID="{723523A6-F967-4437-B543-E35BB6E95BBE}" presName="spacing" presStyleCnt="0"/>
      <dgm:spPr/>
    </dgm:pt>
    <dgm:pt modelId="{E8CD2395-123B-473C-AE4B-E9E851A1F555}" type="pres">
      <dgm:prSet presAssocID="{C8309781-77BD-471C-963A-C1229CD9645F}" presName="composite" presStyleCnt="0"/>
      <dgm:spPr/>
    </dgm:pt>
    <dgm:pt modelId="{6298F975-A68E-4BD5-94ED-AC09B0EBDA4B}" type="pres">
      <dgm:prSet presAssocID="{C8309781-77BD-471C-963A-C1229CD9645F}" presName="imgShp" presStyleLbl="fgImgPlace1" presStyleIdx="2" presStyleCnt="4"/>
      <dgm:spPr>
        <a:prstGeom prst="upArrow">
          <a:avLst/>
        </a:prstGeom>
      </dgm:spPr>
    </dgm:pt>
    <dgm:pt modelId="{3A64307F-1458-4324-B657-6AB753380B1A}" type="pres">
      <dgm:prSet presAssocID="{C8309781-77BD-471C-963A-C1229CD9645F}" presName="txShp" presStyleLbl="node1" presStyleIdx="2" presStyleCnt="4">
        <dgm:presLayoutVars>
          <dgm:bulletEnabled val="1"/>
        </dgm:presLayoutVars>
      </dgm:prSet>
      <dgm:spPr/>
    </dgm:pt>
    <dgm:pt modelId="{E99DCD4F-2EAE-45A6-A7C8-7EDEAF26A29C}" type="pres">
      <dgm:prSet presAssocID="{01331B07-9F04-4A23-94D5-B803837ADBF9}" presName="spacing" presStyleCnt="0"/>
      <dgm:spPr/>
    </dgm:pt>
    <dgm:pt modelId="{56904686-6426-4551-BA8D-F2335E47C74C}" type="pres">
      <dgm:prSet presAssocID="{2718AE4A-61C0-4002-922F-DBD2EA259260}" presName="composite" presStyleCnt="0"/>
      <dgm:spPr/>
    </dgm:pt>
    <dgm:pt modelId="{926B43A7-AD1E-4C1E-BA8C-5E8034027F5D}" type="pres">
      <dgm:prSet presAssocID="{2718AE4A-61C0-4002-922F-DBD2EA259260}" presName="imgShp" presStyleLbl="fgImgPlace1" presStyleIdx="3" presStyleCnt="4"/>
      <dgm:spPr>
        <a:prstGeom prst="upArrow">
          <a:avLst/>
        </a:prstGeom>
      </dgm:spPr>
    </dgm:pt>
    <dgm:pt modelId="{5B6A235A-2359-4230-B3F1-FE0D93557319}" type="pres">
      <dgm:prSet presAssocID="{2718AE4A-61C0-4002-922F-DBD2EA259260}" presName="txShp" presStyleLbl="node1" presStyleIdx="3" presStyleCnt="4">
        <dgm:presLayoutVars>
          <dgm:bulletEnabled val="1"/>
        </dgm:presLayoutVars>
      </dgm:prSet>
      <dgm:spPr/>
    </dgm:pt>
  </dgm:ptLst>
  <dgm:cxnLst>
    <dgm:cxn modelId="{C75BD209-4FDD-40A3-99A1-9D47D29EB079}" srcId="{88CEDCC8-6E79-45D3-BD32-0B18AD35D703}" destId="{A6AE2BEB-C87D-4FF2-AD09-77ED6E1EEC54}" srcOrd="1" destOrd="0" parTransId="{D5481B70-317A-433E-BF74-4644E2F7E650}" sibTransId="{723523A6-F967-4437-B543-E35BB6E95BBE}"/>
    <dgm:cxn modelId="{27BF873A-4945-4AC5-9FE8-A974354C2CE6}" srcId="{88CEDCC8-6E79-45D3-BD32-0B18AD35D703}" destId="{2718AE4A-61C0-4002-922F-DBD2EA259260}" srcOrd="3" destOrd="0" parTransId="{5945ADD0-4CFF-4709-A984-EDCECD8C1F3D}" sibTransId="{14F8F533-01A1-45D8-8283-9FF01443AA32}"/>
    <dgm:cxn modelId="{F35A0168-5B1E-4DF7-A02D-FD88D869E731}" srcId="{88CEDCC8-6E79-45D3-BD32-0B18AD35D703}" destId="{C8309781-77BD-471C-963A-C1229CD9645F}" srcOrd="2" destOrd="0" parTransId="{7B7FB82F-00D0-4226-85D5-379B17819D56}" sibTransId="{01331B07-9F04-4A23-94D5-B803837ADBF9}"/>
    <dgm:cxn modelId="{DC3BA782-52FA-4FE5-8C50-DDFC30A989C9}" type="presOf" srcId="{A6AE2BEB-C87D-4FF2-AD09-77ED6E1EEC54}" destId="{4DD88B1A-9646-4CA6-98C9-34F3BA155531}" srcOrd="0" destOrd="0" presId="urn:microsoft.com/office/officeart/2005/8/layout/vList3"/>
    <dgm:cxn modelId="{98962CA0-316B-4C57-8130-60060A9D71A7}" srcId="{88CEDCC8-6E79-45D3-BD32-0B18AD35D703}" destId="{51BEE243-8A20-4CD7-9AC3-F88455A45601}" srcOrd="0" destOrd="0" parTransId="{9D34CED1-D2AF-44FF-955E-6162198D6024}" sibTransId="{3D5C81EF-030B-47E7-A8B5-77F6E59BC3B4}"/>
    <dgm:cxn modelId="{BD7082A2-3FF2-4508-9758-F54264F24F4E}" type="presOf" srcId="{88CEDCC8-6E79-45D3-BD32-0B18AD35D703}" destId="{BD953B75-E379-4EFC-B912-95B97F4DC9DD}" srcOrd="0" destOrd="0" presId="urn:microsoft.com/office/officeart/2005/8/layout/vList3"/>
    <dgm:cxn modelId="{D83979CE-E430-4006-B434-FC8342B3A37B}" type="presOf" srcId="{C8309781-77BD-471C-963A-C1229CD9645F}" destId="{3A64307F-1458-4324-B657-6AB753380B1A}" srcOrd="0" destOrd="0" presId="urn:microsoft.com/office/officeart/2005/8/layout/vList3"/>
    <dgm:cxn modelId="{D2DB96D5-F8A1-4D88-B9AB-67BD5EDA8B75}" type="presOf" srcId="{2718AE4A-61C0-4002-922F-DBD2EA259260}" destId="{5B6A235A-2359-4230-B3F1-FE0D93557319}" srcOrd="0" destOrd="0" presId="urn:microsoft.com/office/officeart/2005/8/layout/vList3"/>
    <dgm:cxn modelId="{62B04AFA-BBEE-4D82-ADF1-B0BA1A0E7E79}" type="presOf" srcId="{51BEE243-8A20-4CD7-9AC3-F88455A45601}" destId="{76DE1C6B-FB34-4AE1-9ED0-3EFE8945BA25}" srcOrd="0" destOrd="0" presId="urn:microsoft.com/office/officeart/2005/8/layout/vList3"/>
    <dgm:cxn modelId="{9F72C87D-02EC-43B1-82C8-CBE1AC56EA3A}" type="presParOf" srcId="{BD953B75-E379-4EFC-B912-95B97F4DC9DD}" destId="{97C17462-9856-4A36-B6A4-5E6685AA206F}" srcOrd="0" destOrd="0" presId="urn:microsoft.com/office/officeart/2005/8/layout/vList3"/>
    <dgm:cxn modelId="{4EB9D5CD-7D6B-42CD-B3AD-6B4A4AC5DB70}" type="presParOf" srcId="{97C17462-9856-4A36-B6A4-5E6685AA206F}" destId="{8C0CEAEA-A3F3-4506-BFE2-9FCF16DB7BC6}" srcOrd="0" destOrd="0" presId="urn:microsoft.com/office/officeart/2005/8/layout/vList3"/>
    <dgm:cxn modelId="{FDF19A26-CED2-4027-9D57-5AF0CA62C7A5}" type="presParOf" srcId="{97C17462-9856-4A36-B6A4-5E6685AA206F}" destId="{76DE1C6B-FB34-4AE1-9ED0-3EFE8945BA25}" srcOrd="1" destOrd="0" presId="urn:microsoft.com/office/officeart/2005/8/layout/vList3"/>
    <dgm:cxn modelId="{5D292519-F590-4D45-8C55-9CEDAC7CCEB4}" type="presParOf" srcId="{BD953B75-E379-4EFC-B912-95B97F4DC9DD}" destId="{13DD0F25-7C01-4346-B524-FCA6DBA764E8}" srcOrd="1" destOrd="0" presId="urn:microsoft.com/office/officeart/2005/8/layout/vList3"/>
    <dgm:cxn modelId="{5B38EBEF-6A8C-45CE-BF3A-4136144E4800}" type="presParOf" srcId="{BD953B75-E379-4EFC-B912-95B97F4DC9DD}" destId="{DB3A7958-68B3-44AC-814C-DF0C50F071B9}" srcOrd="2" destOrd="0" presId="urn:microsoft.com/office/officeart/2005/8/layout/vList3"/>
    <dgm:cxn modelId="{B3025DF9-77D0-42FF-B5FF-F357AC5C941C}" type="presParOf" srcId="{DB3A7958-68B3-44AC-814C-DF0C50F071B9}" destId="{EA38BB90-9817-41B2-ADB2-3A3DF4AB715C}" srcOrd="0" destOrd="0" presId="urn:microsoft.com/office/officeart/2005/8/layout/vList3"/>
    <dgm:cxn modelId="{C5A9C5E1-42AE-4F71-B2DE-9B3884A7BFAE}" type="presParOf" srcId="{DB3A7958-68B3-44AC-814C-DF0C50F071B9}" destId="{4DD88B1A-9646-4CA6-98C9-34F3BA155531}" srcOrd="1" destOrd="0" presId="urn:microsoft.com/office/officeart/2005/8/layout/vList3"/>
    <dgm:cxn modelId="{E2E59735-ADD3-469F-ABAD-4798FA462EB2}" type="presParOf" srcId="{BD953B75-E379-4EFC-B912-95B97F4DC9DD}" destId="{0282F7DA-445E-4DD3-967A-22A0DB4B946D}" srcOrd="3" destOrd="0" presId="urn:microsoft.com/office/officeart/2005/8/layout/vList3"/>
    <dgm:cxn modelId="{8EA2D0D8-E601-47E1-A1DE-48139A203AB9}" type="presParOf" srcId="{BD953B75-E379-4EFC-B912-95B97F4DC9DD}" destId="{E8CD2395-123B-473C-AE4B-E9E851A1F555}" srcOrd="4" destOrd="0" presId="urn:microsoft.com/office/officeart/2005/8/layout/vList3"/>
    <dgm:cxn modelId="{91EDF0D0-3F2F-44C7-AECD-4FE1C8088A31}" type="presParOf" srcId="{E8CD2395-123B-473C-AE4B-E9E851A1F555}" destId="{6298F975-A68E-4BD5-94ED-AC09B0EBDA4B}" srcOrd="0" destOrd="0" presId="urn:microsoft.com/office/officeart/2005/8/layout/vList3"/>
    <dgm:cxn modelId="{0B6943EB-A921-4AA8-AF86-12F00CB0A088}" type="presParOf" srcId="{E8CD2395-123B-473C-AE4B-E9E851A1F555}" destId="{3A64307F-1458-4324-B657-6AB753380B1A}" srcOrd="1" destOrd="0" presId="urn:microsoft.com/office/officeart/2005/8/layout/vList3"/>
    <dgm:cxn modelId="{98F50969-F806-4963-92C3-78DB6F6CE608}" type="presParOf" srcId="{BD953B75-E379-4EFC-B912-95B97F4DC9DD}" destId="{E99DCD4F-2EAE-45A6-A7C8-7EDEAF26A29C}" srcOrd="5" destOrd="0" presId="urn:microsoft.com/office/officeart/2005/8/layout/vList3"/>
    <dgm:cxn modelId="{297CF1B4-F694-4C9D-AE35-911B939A6AFF}" type="presParOf" srcId="{BD953B75-E379-4EFC-B912-95B97F4DC9DD}" destId="{56904686-6426-4551-BA8D-F2335E47C74C}" srcOrd="6" destOrd="0" presId="urn:microsoft.com/office/officeart/2005/8/layout/vList3"/>
    <dgm:cxn modelId="{CBC416BC-4D11-4DE0-B5B4-034E40B0E479}" type="presParOf" srcId="{56904686-6426-4551-BA8D-F2335E47C74C}" destId="{926B43A7-AD1E-4C1E-BA8C-5E8034027F5D}" srcOrd="0" destOrd="0" presId="urn:microsoft.com/office/officeart/2005/8/layout/vList3"/>
    <dgm:cxn modelId="{065AC32E-E93C-432F-947A-C67621F43175}" type="presParOf" srcId="{56904686-6426-4551-BA8D-F2335E47C74C}" destId="{5B6A235A-2359-4230-B3F1-FE0D93557319}" srcOrd="1" destOrd="0" presId="urn:microsoft.com/office/officeart/2005/8/layout/vLis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8F25C51-EF4F-4E66-B115-5FA0913D459D}" type="doc">
      <dgm:prSet loTypeId="urn:microsoft.com/office/officeart/2009/layout/CircleArrowProcess" loCatId="cycle" qsTypeId="urn:microsoft.com/office/officeart/2005/8/quickstyle/simple5" qsCatId="simple" csTypeId="urn:microsoft.com/office/officeart/2005/8/colors/colorful4" csCatId="colorful" phldr="1"/>
      <dgm:spPr/>
      <dgm:t>
        <a:bodyPr/>
        <a:lstStyle/>
        <a:p>
          <a:endParaRPr lang="en-US"/>
        </a:p>
      </dgm:t>
    </dgm:pt>
    <dgm:pt modelId="{F5230BB4-6F78-4A37-B905-386315EF9522}">
      <dgm:prSet phldrT="[Text]"/>
      <dgm:spPr/>
      <dgm:t>
        <a:bodyPr/>
        <a:lstStyle/>
        <a:p>
          <a:r>
            <a:rPr lang="en-US" dirty="0">
              <a:solidFill>
                <a:schemeClr val="accent4">
                  <a:lumMod val="75000"/>
                </a:schemeClr>
              </a:solidFill>
            </a:rPr>
            <a:t>Education</a:t>
          </a:r>
        </a:p>
      </dgm:t>
    </dgm:pt>
    <dgm:pt modelId="{06301450-3C2F-4F6E-B3D6-6166FC27AD8E}" type="parTrans" cxnId="{0E099022-737E-4CF9-BE32-C0FE22CD6191}">
      <dgm:prSet/>
      <dgm:spPr/>
      <dgm:t>
        <a:bodyPr/>
        <a:lstStyle/>
        <a:p>
          <a:endParaRPr lang="en-US"/>
        </a:p>
      </dgm:t>
    </dgm:pt>
    <dgm:pt modelId="{6A36DE50-B011-4BB0-9551-F1E296EF222A}" type="sibTrans" cxnId="{0E099022-737E-4CF9-BE32-C0FE22CD6191}">
      <dgm:prSet/>
      <dgm:spPr/>
      <dgm:t>
        <a:bodyPr/>
        <a:lstStyle/>
        <a:p>
          <a:endParaRPr lang="en-US"/>
        </a:p>
      </dgm:t>
    </dgm:pt>
    <dgm:pt modelId="{2F2EB532-5E0B-443B-9095-73BDA108E0B8}">
      <dgm:prSet phldrT="[Text]"/>
      <dgm:spPr/>
      <dgm:t>
        <a:bodyPr/>
        <a:lstStyle/>
        <a:p>
          <a:r>
            <a:rPr lang="en-US" dirty="0">
              <a:solidFill>
                <a:schemeClr val="accent5">
                  <a:lumMod val="75000"/>
                </a:schemeClr>
              </a:solidFill>
            </a:rPr>
            <a:t>Career</a:t>
          </a:r>
        </a:p>
      </dgm:t>
    </dgm:pt>
    <dgm:pt modelId="{95178EE2-4567-4C0D-BE29-19DE44B562B3}" type="parTrans" cxnId="{DAA22DD6-DAD2-478A-BBAA-E43F866BF41B}">
      <dgm:prSet/>
      <dgm:spPr/>
      <dgm:t>
        <a:bodyPr/>
        <a:lstStyle/>
        <a:p>
          <a:endParaRPr lang="en-US"/>
        </a:p>
      </dgm:t>
    </dgm:pt>
    <dgm:pt modelId="{FA86F967-EBDD-44E0-ABBE-5A1829457864}" type="sibTrans" cxnId="{DAA22DD6-DAD2-478A-BBAA-E43F866BF41B}">
      <dgm:prSet/>
      <dgm:spPr/>
      <dgm:t>
        <a:bodyPr/>
        <a:lstStyle/>
        <a:p>
          <a:endParaRPr lang="en-US"/>
        </a:p>
      </dgm:t>
    </dgm:pt>
    <dgm:pt modelId="{10D5E1F1-39D5-4A89-8D1E-6F92F9A92BD0}" type="pres">
      <dgm:prSet presAssocID="{D8F25C51-EF4F-4E66-B115-5FA0913D459D}" presName="Name0" presStyleCnt="0">
        <dgm:presLayoutVars>
          <dgm:chMax val="7"/>
          <dgm:chPref val="7"/>
          <dgm:dir/>
          <dgm:animLvl val="lvl"/>
        </dgm:presLayoutVars>
      </dgm:prSet>
      <dgm:spPr/>
    </dgm:pt>
    <dgm:pt modelId="{92BBCFD6-6D24-4701-8751-FBFF2786265C}" type="pres">
      <dgm:prSet presAssocID="{F5230BB4-6F78-4A37-B905-386315EF9522}" presName="Accent1" presStyleCnt="0"/>
      <dgm:spPr/>
    </dgm:pt>
    <dgm:pt modelId="{26CA4337-58AA-4187-ABBE-D13FA329D55D}" type="pres">
      <dgm:prSet presAssocID="{F5230BB4-6F78-4A37-B905-386315EF9522}" presName="Accent" presStyleLbl="node1" presStyleIdx="0" presStyleCnt="2"/>
      <dgm:spPr/>
    </dgm:pt>
    <dgm:pt modelId="{E912662D-580A-44EB-9B52-C8146641D1B9}" type="pres">
      <dgm:prSet presAssocID="{F5230BB4-6F78-4A37-B905-386315EF9522}" presName="Parent1" presStyleLbl="revTx" presStyleIdx="0" presStyleCnt="2">
        <dgm:presLayoutVars>
          <dgm:chMax val="1"/>
          <dgm:chPref val="1"/>
          <dgm:bulletEnabled val="1"/>
        </dgm:presLayoutVars>
      </dgm:prSet>
      <dgm:spPr/>
    </dgm:pt>
    <dgm:pt modelId="{04CE64D5-A202-4B92-ACD0-7FD092DC3600}" type="pres">
      <dgm:prSet presAssocID="{2F2EB532-5E0B-443B-9095-73BDA108E0B8}" presName="Accent2" presStyleCnt="0"/>
      <dgm:spPr/>
    </dgm:pt>
    <dgm:pt modelId="{7C634F77-FE11-423F-81B7-B26ECD683BD9}" type="pres">
      <dgm:prSet presAssocID="{2F2EB532-5E0B-443B-9095-73BDA108E0B8}" presName="Accent" presStyleLbl="node1" presStyleIdx="1" presStyleCnt="2"/>
      <dgm:spPr/>
    </dgm:pt>
    <dgm:pt modelId="{38ECE3E7-DC8F-45B9-AC43-C27759347BB6}" type="pres">
      <dgm:prSet presAssocID="{2F2EB532-5E0B-443B-9095-73BDA108E0B8}" presName="Parent2" presStyleLbl="revTx" presStyleIdx="1" presStyleCnt="2">
        <dgm:presLayoutVars>
          <dgm:chMax val="1"/>
          <dgm:chPref val="1"/>
          <dgm:bulletEnabled val="1"/>
        </dgm:presLayoutVars>
      </dgm:prSet>
      <dgm:spPr/>
    </dgm:pt>
  </dgm:ptLst>
  <dgm:cxnLst>
    <dgm:cxn modelId="{0E099022-737E-4CF9-BE32-C0FE22CD6191}" srcId="{D8F25C51-EF4F-4E66-B115-5FA0913D459D}" destId="{F5230BB4-6F78-4A37-B905-386315EF9522}" srcOrd="0" destOrd="0" parTransId="{06301450-3C2F-4F6E-B3D6-6166FC27AD8E}" sibTransId="{6A36DE50-B011-4BB0-9551-F1E296EF222A}"/>
    <dgm:cxn modelId="{BCAF1C28-A13B-42C3-AA1D-65D22B87B0D0}" type="presOf" srcId="{2F2EB532-5E0B-443B-9095-73BDA108E0B8}" destId="{38ECE3E7-DC8F-45B9-AC43-C27759347BB6}" srcOrd="0" destOrd="0" presId="urn:microsoft.com/office/officeart/2009/layout/CircleArrowProcess"/>
    <dgm:cxn modelId="{06670565-0053-4DED-80C9-DFBA59172C67}" type="presOf" srcId="{D8F25C51-EF4F-4E66-B115-5FA0913D459D}" destId="{10D5E1F1-39D5-4A89-8D1E-6F92F9A92BD0}" srcOrd="0" destOrd="0" presId="urn:microsoft.com/office/officeart/2009/layout/CircleArrowProcess"/>
    <dgm:cxn modelId="{8AA353B3-8545-4F81-986D-7854E8038E4C}" type="presOf" srcId="{F5230BB4-6F78-4A37-B905-386315EF9522}" destId="{E912662D-580A-44EB-9B52-C8146641D1B9}" srcOrd="0" destOrd="0" presId="urn:microsoft.com/office/officeart/2009/layout/CircleArrowProcess"/>
    <dgm:cxn modelId="{DAA22DD6-DAD2-478A-BBAA-E43F866BF41B}" srcId="{D8F25C51-EF4F-4E66-B115-5FA0913D459D}" destId="{2F2EB532-5E0B-443B-9095-73BDA108E0B8}" srcOrd="1" destOrd="0" parTransId="{95178EE2-4567-4C0D-BE29-19DE44B562B3}" sibTransId="{FA86F967-EBDD-44E0-ABBE-5A1829457864}"/>
    <dgm:cxn modelId="{A9B93700-F602-4153-A019-283BB10322D9}" type="presParOf" srcId="{10D5E1F1-39D5-4A89-8D1E-6F92F9A92BD0}" destId="{92BBCFD6-6D24-4701-8751-FBFF2786265C}" srcOrd="0" destOrd="0" presId="urn:microsoft.com/office/officeart/2009/layout/CircleArrowProcess"/>
    <dgm:cxn modelId="{D228271A-00FA-4F13-851F-2E0BC8C71757}" type="presParOf" srcId="{92BBCFD6-6D24-4701-8751-FBFF2786265C}" destId="{26CA4337-58AA-4187-ABBE-D13FA329D55D}" srcOrd="0" destOrd="0" presId="urn:microsoft.com/office/officeart/2009/layout/CircleArrowProcess"/>
    <dgm:cxn modelId="{1B8E6DA1-5B77-4AD3-95A5-C231E83FC7CE}" type="presParOf" srcId="{10D5E1F1-39D5-4A89-8D1E-6F92F9A92BD0}" destId="{E912662D-580A-44EB-9B52-C8146641D1B9}" srcOrd="1" destOrd="0" presId="urn:microsoft.com/office/officeart/2009/layout/CircleArrowProcess"/>
    <dgm:cxn modelId="{5B11ED0C-3694-4614-AD37-D3879F2D89AF}" type="presParOf" srcId="{10D5E1F1-39D5-4A89-8D1E-6F92F9A92BD0}" destId="{04CE64D5-A202-4B92-ACD0-7FD092DC3600}" srcOrd="2" destOrd="0" presId="urn:microsoft.com/office/officeart/2009/layout/CircleArrowProcess"/>
    <dgm:cxn modelId="{4352B426-3CE4-4060-9ABA-6CF9575F521A}" type="presParOf" srcId="{04CE64D5-A202-4B92-ACD0-7FD092DC3600}" destId="{7C634F77-FE11-423F-81B7-B26ECD683BD9}" srcOrd="0" destOrd="0" presId="urn:microsoft.com/office/officeart/2009/layout/CircleArrowProcess"/>
    <dgm:cxn modelId="{06A204B1-906A-4202-9FA2-6AD5345FEAB9}" type="presParOf" srcId="{10D5E1F1-39D5-4A89-8D1E-6F92F9A92BD0}" destId="{38ECE3E7-DC8F-45B9-AC43-C27759347BB6}" srcOrd="3" destOrd="0" presId="urn:microsoft.com/office/officeart/2009/layout/CircleArrowProcess"/>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B07B89-36BE-4842-B433-2D77637F823D}">
      <dsp:nvSpPr>
        <dsp:cNvPr id="0" name=""/>
        <dsp:cNvSpPr/>
      </dsp:nvSpPr>
      <dsp:spPr>
        <a:xfrm>
          <a:off x="0" y="2220"/>
          <a:ext cx="4977578" cy="76815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4CC1ED-F668-4FC3-923A-167508B1CD37}">
      <dsp:nvSpPr>
        <dsp:cNvPr id="0" name=""/>
        <dsp:cNvSpPr/>
      </dsp:nvSpPr>
      <dsp:spPr>
        <a:xfrm>
          <a:off x="232368" y="175056"/>
          <a:ext cx="422900" cy="422487"/>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B036B00-1ED3-455E-9B59-BA58AF815D96}">
      <dsp:nvSpPr>
        <dsp:cNvPr id="0" name=""/>
        <dsp:cNvSpPr/>
      </dsp:nvSpPr>
      <dsp:spPr>
        <a:xfrm>
          <a:off x="887636" y="2220"/>
          <a:ext cx="3892684" cy="7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76" tIns="81376" rIns="81376" bIns="81376" numCol="1" spcCol="1270" anchor="ctr" anchorCtr="0">
          <a:noAutofit/>
        </a:bodyPr>
        <a:lstStyle/>
        <a:p>
          <a:pPr marL="0" lvl="0" indent="0" algn="l" defTabSz="622300">
            <a:lnSpc>
              <a:spcPct val="100000"/>
            </a:lnSpc>
            <a:spcBef>
              <a:spcPct val="0"/>
            </a:spcBef>
            <a:spcAft>
              <a:spcPct val="35000"/>
            </a:spcAft>
            <a:buNone/>
          </a:pPr>
          <a:r>
            <a:rPr lang="en-US" sz="1400" kern="1200"/>
            <a:t>Personalized Learning Model Definition:</a:t>
          </a:r>
        </a:p>
      </dsp:txBody>
      <dsp:txXfrm>
        <a:off x="887636" y="2220"/>
        <a:ext cx="3892684" cy="768910"/>
      </dsp:txXfrm>
    </dsp:sp>
    <dsp:sp modelId="{1E398A62-C9F8-476D-9E31-02FAE03C8C9B}">
      <dsp:nvSpPr>
        <dsp:cNvPr id="0" name=""/>
        <dsp:cNvSpPr/>
      </dsp:nvSpPr>
      <dsp:spPr>
        <a:xfrm>
          <a:off x="0" y="957533"/>
          <a:ext cx="4977578" cy="76815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2024D3-196B-4BFC-9941-C63978E8C815}">
      <dsp:nvSpPr>
        <dsp:cNvPr id="0" name=""/>
        <dsp:cNvSpPr/>
      </dsp:nvSpPr>
      <dsp:spPr>
        <a:xfrm>
          <a:off x="232368" y="1130369"/>
          <a:ext cx="422900" cy="422487"/>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50DD827-6CB8-42E9-B308-5F190FD43280}">
      <dsp:nvSpPr>
        <dsp:cNvPr id="0" name=""/>
        <dsp:cNvSpPr/>
      </dsp:nvSpPr>
      <dsp:spPr>
        <a:xfrm>
          <a:off x="887636" y="957533"/>
          <a:ext cx="3892684" cy="7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76" tIns="81376" rIns="81376" bIns="81376" numCol="1" spcCol="1270" anchor="ctr" anchorCtr="0">
          <a:noAutofit/>
        </a:bodyPr>
        <a:lstStyle/>
        <a:p>
          <a:pPr marL="0" lvl="0" indent="0" algn="l" defTabSz="622300">
            <a:lnSpc>
              <a:spcPct val="100000"/>
            </a:lnSpc>
            <a:spcBef>
              <a:spcPct val="0"/>
            </a:spcBef>
            <a:spcAft>
              <a:spcPct val="35000"/>
            </a:spcAft>
            <a:buNone/>
          </a:pPr>
          <a:r>
            <a:rPr lang="en-US" sz="1400" i="1" kern="1200"/>
            <a:t>Personalized-learning models seek to adapt the pace of learning and the instructional strategies being used to best fit each individual child's strengths, weaknesses, and </a:t>
          </a:r>
          <a:r>
            <a:rPr lang="en-US" sz="1400" b="1" i="1" u="sng" kern="1200"/>
            <a:t>interests.</a:t>
          </a:r>
          <a:endParaRPr lang="en-US" sz="1400" kern="1200"/>
        </a:p>
      </dsp:txBody>
      <dsp:txXfrm>
        <a:off x="887636" y="957533"/>
        <a:ext cx="3892684" cy="768910"/>
      </dsp:txXfrm>
    </dsp:sp>
    <dsp:sp modelId="{FFD14685-34C2-4D3F-8775-1BB85B26CFCF}">
      <dsp:nvSpPr>
        <dsp:cNvPr id="0" name=""/>
        <dsp:cNvSpPr/>
      </dsp:nvSpPr>
      <dsp:spPr>
        <a:xfrm>
          <a:off x="0" y="1912845"/>
          <a:ext cx="4977578" cy="76815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30B85A-E1F1-4273-BCC5-D4FD4CDAE905}">
      <dsp:nvSpPr>
        <dsp:cNvPr id="0" name=""/>
        <dsp:cNvSpPr/>
      </dsp:nvSpPr>
      <dsp:spPr>
        <a:xfrm>
          <a:off x="232368" y="2085681"/>
          <a:ext cx="422900" cy="422487"/>
        </a:xfrm>
        <a:prstGeom prst="rect">
          <a:avLst/>
        </a:prstGeom>
        <a:blipFill>
          <a:blip xmlns:r="http://schemas.openxmlformats.org/officeDocument/2006/relationships"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1EC3B0A-56F8-4E78-8CA2-70209A7D1031}">
      <dsp:nvSpPr>
        <dsp:cNvPr id="0" name=""/>
        <dsp:cNvSpPr/>
      </dsp:nvSpPr>
      <dsp:spPr>
        <a:xfrm>
          <a:off x="887636" y="1912845"/>
          <a:ext cx="3892684" cy="7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76" tIns="81376" rIns="81376" bIns="81376" numCol="1" spcCol="1270" anchor="ctr" anchorCtr="0">
          <a:noAutofit/>
        </a:bodyPr>
        <a:lstStyle/>
        <a:p>
          <a:pPr marL="0" lvl="0" indent="0" algn="l" defTabSz="622300">
            <a:lnSpc>
              <a:spcPct val="100000"/>
            </a:lnSpc>
            <a:spcBef>
              <a:spcPct val="0"/>
            </a:spcBef>
            <a:spcAft>
              <a:spcPct val="35000"/>
            </a:spcAft>
            <a:buNone/>
          </a:pPr>
          <a:r>
            <a:rPr lang="en-US" sz="1400" kern="1200"/>
            <a:t>Personalized Learning Results:</a:t>
          </a:r>
        </a:p>
      </dsp:txBody>
      <dsp:txXfrm>
        <a:off x="887636" y="1912845"/>
        <a:ext cx="3892684" cy="768910"/>
      </dsp:txXfrm>
    </dsp:sp>
    <dsp:sp modelId="{90C7BDB5-4DDD-4FD3-A922-C68CEB14B1F8}">
      <dsp:nvSpPr>
        <dsp:cNvPr id="0" name=""/>
        <dsp:cNvSpPr/>
      </dsp:nvSpPr>
      <dsp:spPr>
        <a:xfrm>
          <a:off x="0" y="2868158"/>
          <a:ext cx="4977578" cy="76815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BF0A9C-9E03-474F-BF50-E5AA330959A4}">
      <dsp:nvSpPr>
        <dsp:cNvPr id="0" name=""/>
        <dsp:cNvSpPr/>
      </dsp:nvSpPr>
      <dsp:spPr>
        <a:xfrm>
          <a:off x="232368" y="3040993"/>
          <a:ext cx="422900" cy="422487"/>
        </a:xfrm>
        <a:prstGeom prst="rect">
          <a:avLst/>
        </a:prstGeom>
        <a:blipFill>
          <a:blip xmlns:r="http://schemas.openxmlformats.org/officeDocument/2006/relationships"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F1FF1C8-1A0A-49E3-9004-94D2E76EACE8}">
      <dsp:nvSpPr>
        <dsp:cNvPr id="0" name=""/>
        <dsp:cNvSpPr/>
      </dsp:nvSpPr>
      <dsp:spPr>
        <a:xfrm>
          <a:off x="887636" y="2868158"/>
          <a:ext cx="3892684" cy="7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1376" tIns="81376" rIns="81376" bIns="81376" numCol="1" spcCol="1270" anchor="ctr" anchorCtr="0">
          <a:noAutofit/>
        </a:bodyPr>
        <a:lstStyle/>
        <a:p>
          <a:pPr marL="0" lvl="0" indent="0" algn="l" defTabSz="622300">
            <a:lnSpc>
              <a:spcPct val="100000"/>
            </a:lnSpc>
            <a:spcBef>
              <a:spcPct val="0"/>
            </a:spcBef>
            <a:spcAft>
              <a:spcPct val="35000"/>
            </a:spcAft>
            <a:buNone/>
          </a:pPr>
          <a:r>
            <a:rPr lang="en-US" sz="1400" kern="1200"/>
            <a:t>"The evidence base is very weak at this point," said John F. Pane, a senior scientist and the group's distinguished chair in education innovation.</a:t>
          </a:r>
        </a:p>
      </dsp:txBody>
      <dsp:txXfrm>
        <a:off x="887636" y="2868158"/>
        <a:ext cx="3892684" cy="7689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D6C8E-4F05-400D-828F-5E3217D4459C}">
      <dsp:nvSpPr>
        <dsp:cNvPr id="0" name=""/>
        <dsp:cNvSpPr/>
      </dsp:nvSpPr>
      <dsp:spPr>
        <a:xfrm>
          <a:off x="212335" y="1507711"/>
          <a:ext cx="1335915" cy="1335915"/>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82958D06-29B8-4DAB-B0A7-8EB7561874D4}">
      <dsp:nvSpPr>
        <dsp:cNvPr id="0" name=""/>
        <dsp:cNvSpPr/>
      </dsp:nvSpPr>
      <dsp:spPr>
        <a:xfrm>
          <a:off x="492877" y="1788253"/>
          <a:ext cx="774830" cy="774830"/>
        </a:xfrm>
        <a:prstGeom prst="rect">
          <a:avLst/>
        </a:prstGeom>
        <a:blipFill>
          <a:blip xmlns:r="http://schemas.openxmlformats.org/officeDocument/2006/relationships" r:embed="rId1">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044B061F-743C-42F6-A0F1-49DC731DDCD6}">
      <dsp:nvSpPr>
        <dsp:cNvPr id="0" name=""/>
        <dsp:cNvSpPr/>
      </dsp:nvSpPr>
      <dsp:spPr>
        <a:xfrm>
          <a:off x="1834517" y="1507711"/>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dirty="0"/>
            <a:t>many versions of personalized learning seek to change or replace fundamental processes that shape the day-to-day life of schools—everything from how teachers prepare lessons to how students are graded.</a:t>
          </a:r>
        </a:p>
      </dsp:txBody>
      <dsp:txXfrm>
        <a:off x="1834517" y="1507711"/>
        <a:ext cx="3148942" cy="1335915"/>
      </dsp:txXfrm>
    </dsp:sp>
    <dsp:sp modelId="{52A6EA29-0904-4C9A-901C-4F268210DE50}">
      <dsp:nvSpPr>
        <dsp:cNvPr id="0" name=""/>
        <dsp:cNvSpPr/>
      </dsp:nvSpPr>
      <dsp:spPr>
        <a:xfrm>
          <a:off x="5532139" y="1507711"/>
          <a:ext cx="1335915" cy="1335915"/>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D672ABBA-9E33-45AF-AF1D-E3A46CD1F677}">
      <dsp:nvSpPr>
        <dsp:cNvPr id="0" name=""/>
        <dsp:cNvSpPr/>
      </dsp:nvSpPr>
      <dsp:spPr>
        <a:xfrm>
          <a:off x="5812681" y="1788253"/>
          <a:ext cx="774830" cy="774830"/>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E3D2B8B4-F210-4B5C-A3DA-98C153135343}">
      <dsp:nvSpPr>
        <dsp:cNvPr id="0" name=""/>
        <dsp:cNvSpPr/>
      </dsp:nvSpPr>
      <dsp:spPr>
        <a:xfrm>
          <a:off x="7154322" y="1507711"/>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89000">
            <a:lnSpc>
              <a:spcPct val="90000"/>
            </a:lnSpc>
            <a:spcBef>
              <a:spcPct val="0"/>
            </a:spcBef>
            <a:spcAft>
              <a:spcPct val="35000"/>
            </a:spcAft>
            <a:buNone/>
          </a:pPr>
          <a:r>
            <a:rPr lang="en-US" sz="2000" kern="1200"/>
            <a:t>HINT:  We weren’t doing that well to begin with, replicating what doesn’t work into personalized learning plans doesn’t change behavior</a:t>
          </a:r>
        </a:p>
      </dsp:txBody>
      <dsp:txXfrm>
        <a:off x="7154322" y="1507711"/>
        <a:ext cx="3148942" cy="13359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7FFFEB-42FD-4885-AEAA-F3F66817205C}">
      <dsp:nvSpPr>
        <dsp:cNvPr id="0" name=""/>
        <dsp:cNvSpPr/>
      </dsp:nvSpPr>
      <dsp:spPr>
        <a:xfrm>
          <a:off x="3546737" y="305677"/>
          <a:ext cx="3950289" cy="3950289"/>
        </a:xfrm>
        <a:prstGeom prst="pie">
          <a:avLst>
            <a:gd name="adj1" fmla="val 16200000"/>
            <a:gd name="adj2" fmla="val 180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Employment</a:t>
          </a:r>
        </a:p>
      </dsp:txBody>
      <dsp:txXfrm>
        <a:off x="5628634" y="1142762"/>
        <a:ext cx="1410817" cy="1175681"/>
      </dsp:txXfrm>
    </dsp:sp>
    <dsp:sp modelId="{A7C72F60-6E1C-49BF-B252-026C24C004EA}">
      <dsp:nvSpPr>
        <dsp:cNvPr id="0" name=""/>
        <dsp:cNvSpPr/>
      </dsp:nvSpPr>
      <dsp:spPr>
        <a:xfrm>
          <a:off x="3465380" y="446758"/>
          <a:ext cx="3950289" cy="3950289"/>
        </a:xfrm>
        <a:prstGeom prst="pie">
          <a:avLst>
            <a:gd name="adj1" fmla="val 1800000"/>
            <a:gd name="adj2" fmla="val 9000000"/>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Economic Development</a:t>
          </a:r>
        </a:p>
      </dsp:txBody>
      <dsp:txXfrm>
        <a:off x="4405925" y="3009744"/>
        <a:ext cx="2116226" cy="1034599"/>
      </dsp:txXfrm>
    </dsp:sp>
    <dsp:sp modelId="{1728048D-288A-4748-9BD1-46C66F197F91}">
      <dsp:nvSpPr>
        <dsp:cNvPr id="0" name=""/>
        <dsp:cNvSpPr/>
      </dsp:nvSpPr>
      <dsp:spPr>
        <a:xfrm>
          <a:off x="3384022" y="305677"/>
          <a:ext cx="3950289" cy="3950289"/>
        </a:xfrm>
        <a:prstGeom prst="pie">
          <a:avLst>
            <a:gd name="adj1" fmla="val 9000000"/>
            <a:gd name="adj2" fmla="val 16200000"/>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Education</a:t>
          </a:r>
        </a:p>
      </dsp:txBody>
      <dsp:txXfrm>
        <a:off x="3841598" y="1142762"/>
        <a:ext cx="1410817" cy="1175681"/>
      </dsp:txXfrm>
    </dsp:sp>
    <dsp:sp modelId="{986490C8-829B-407D-8134-8A38ECCB8C07}">
      <dsp:nvSpPr>
        <dsp:cNvPr id="0" name=""/>
        <dsp:cNvSpPr/>
      </dsp:nvSpPr>
      <dsp:spPr>
        <a:xfrm>
          <a:off x="3302521" y="61135"/>
          <a:ext cx="4439373" cy="4439373"/>
        </a:xfrm>
        <a:prstGeom prst="circularArrow">
          <a:avLst>
            <a:gd name="adj1" fmla="val 5085"/>
            <a:gd name="adj2" fmla="val 327528"/>
            <a:gd name="adj3" fmla="val 1472472"/>
            <a:gd name="adj4" fmla="val 16199432"/>
            <a:gd name="adj5" fmla="val 5932"/>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6C73821-2A18-4D94-9E5B-994C55C45372}">
      <dsp:nvSpPr>
        <dsp:cNvPr id="0" name=""/>
        <dsp:cNvSpPr/>
      </dsp:nvSpPr>
      <dsp:spPr>
        <a:xfrm>
          <a:off x="3220838" y="201967"/>
          <a:ext cx="4439373" cy="4439373"/>
        </a:xfrm>
        <a:prstGeom prst="circularArrow">
          <a:avLst>
            <a:gd name="adj1" fmla="val 5085"/>
            <a:gd name="adj2" fmla="val 327528"/>
            <a:gd name="adj3" fmla="val 8671970"/>
            <a:gd name="adj4" fmla="val 1800502"/>
            <a:gd name="adj5" fmla="val 5932"/>
          </a:avLst>
        </a:prstGeom>
        <a:gradFill rotWithShape="0">
          <a:gsLst>
            <a:gs pos="0">
              <a:schemeClr val="accent5">
                <a:hueOff val="-3379271"/>
                <a:satOff val="-8710"/>
                <a:lumOff val="-5883"/>
                <a:alphaOff val="0"/>
                <a:satMod val="103000"/>
                <a:lumMod val="102000"/>
                <a:tint val="94000"/>
              </a:schemeClr>
            </a:gs>
            <a:gs pos="50000">
              <a:schemeClr val="accent5">
                <a:hueOff val="-3379271"/>
                <a:satOff val="-8710"/>
                <a:lumOff val="-5883"/>
                <a:alphaOff val="0"/>
                <a:satMod val="110000"/>
                <a:lumMod val="100000"/>
                <a:shade val="100000"/>
              </a:schemeClr>
            </a:gs>
            <a:gs pos="100000">
              <a:schemeClr val="accent5">
                <a:hueOff val="-3379271"/>
                <a:satOff val="-8710"/>
                <a:lumOff val="-588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DF71DF67-4723-444D-8122-575413FBF53B}">
      <dsp:nvSpPr>
        <dsp:cNvPr id="0" name=""/>
        <dsp:cNvSpPr/>
      </dsp:nvSpPr>
      <dsp:spPr>
        <a:xfrm>
          <a:off x="3139155" y="61135"/>
          <a:ext cx="4439373" cy="4439373"/>
        </a:xfrm>
        <a:prstGeom prst="circularArrow">
          <a:avLst>
            <a:gd name="adj1" fmla="val 5085"/>
            <a:gd name="adj2" fmla="val 327528"/>
            <a:gd name="adj3" fmla="val 15873039"/>
            <a:gd name="adj4" fmla="val 9000000"/>
            <a:gd name="adj5" fmla="val 5932"/>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DE1C6B-FB34-4AE1-9ED0-3EFE8945BA25}">
      <dsp:nvSpPr>
        <dsp:cNvPr id="0" name=""/>
        <dsp:cNvSpPr/>
      </dsp:nvSpPr>
      <dsp:spPr>
        <a:xfrm rot="10800000">
          <a:off x="938074" y="1163"/>
          <a:ext cx="3138830" cy="589867"/>
        </a:xfrm>
        <a:prstGeom prst="homePlate">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Motivation to Learn</a:t>
          </a:r>
        </a:p>
      </dsp:txBody>
      <dsp:txXfrm rot="10800000">
        <a:off x="1085541" y="1163"/>
        <a:ext cx="2991363" cy="589867"/>
      </dsp:txXfrm>
    </dsp:sp>
    <dsp:sp modelId="{8C0CEAEA-A3F3-4506-BFE2-9FCF16DB7BC6}">
      <dsp:nvSpPr>
        <dsp:cNvPr id="0" name=""/>
        <dsp:cNvSpPr/>
      </dsp:nvSpPr>
      <dsp:spPr>
        <a:xfrm>
          <a:off x="643140" y="1163"/>
          <a:ext cx="589867" cy="589867"/>
        </a:xfrm>
        <a:prstGeom prst="upArrow">
          <a:avLst/>
        </a:prstGeom>
        <a:solidFill>
          <a:schemeClr val="accent5">
            <a:tint val="50000"/>
            <a:hueOff val="0"/>
            <a:satOff val="0"/>
            <a:lumOff val="0"/>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4DD88B1A-9646-4CA6-98C9-34F3BA155531}">
      <dsp:nvSpPr>
        <dsp:cNvPr id="0" name=""/>
        <dsp:cNvSpPr/>
      </dsp:nvSpPr>
      <dsp:spPr>
        <a:xfrm rot="10800000">
          <a:off x="938074" y="767110"/>
          <a:ext cx="3138830" cy="589867"/>
        </a:xfrm>
        <a:prstGeom prst="homePlate">
          <a:avLst/>
        </a:prstGeom>
        <a:gradFill rotWithShape="0">
          <a:gsLst>
            <a:gs pos="0">
              <a:schemeClr val="accent5">
                <a:hueOff val="-2252848"/>
                <a:satOff val="-5806"/>
                <a:lumOff val="-3922"/>
                <a:alphaOff val="0"/>
                <a:satMod val="103000"/>
                <a:lumMod val="102000"/>
                <a:tint val="94000"/>
              </a:schemeClr>
            </a:gs>
            <a:gs pos="50000">
              <a:schemeClr val="accent5">
                <a:hueOff val="-2252848"/>
                <a:satOff val="-5806"/>
                <a:lumOff val="-3922"/>
                <a:alphaOff val="0"/>
                <a:satMod val="110000"/>
                <a:lumMod val="100000"/>
                <a:shade val="100000"/>
              </a:schemeClr>
            </a:gs>
            <a:gs pos="100000">
              <a:schemeClr val="accent5">
                <a:hueOff val="-2252848"/>
                <a:satOff val="-5806"/>
                <a:lumOff val="-392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Retention of New Knowledge</a:t>
          </a:r>
        </a:p>
      </dsp:txBody>
      <dsp:txXfrm rot="10800000">
        <a:off x="1085541" y="767110"/>
        <a:ext cx="2991363" cy="589867"/>
      </dsp:txXfrm>
    </dsp:sp>
    <dsp:sp modelId="{EA38BB90-9817-41B2-ADB2-3A3DF4AB715C}">
      <dsp:nvSpPr>
        <dsp:cNvPr id="0" name=""/>
        <dsp:cNvSpPr/>
      </dsp:nvSpPr>
      <dsp:spPr>
        <a:xfrm>
          <a:off x="643140" y="767110"/>
          <a:ext cx="589867" cy="589867"/>
        </a:xfrm>
        <a:prstGeom prst="upArrow">
          <a:avLst/>
        </a:prstGeom>
        <a:solidFill>
          <a:schemeClr val="accent5">
            <a:tint val="50000"/>
            <a:hueOff val="-2243214"/>
            <a:satOff val="-7649"/>
            <a:lumOff val="-1274"/>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A64307F-1458-4324-B657-6AB753380B1A}">
      <dsp:nvSpPr>
        <dsp:cNvPr id="0" name=""/>
        <dsp:cNvSpPr/>
      </dsp:nvSpPr>
      <dsp:spPr>
        <a:xfrm rot="10800000">
          <a:off x="938074" y="1533057"/>
          <a:ext cx="3138830" cy="589867"/>
        </a:xfrm>
        <a:prstGeom prst="homePlate">
          <a:avLst/>
        </a:prstGeom>
        <a:gradFill rotWithShape="0">
          <a:gsLst>
            <a:gs pos="0">
              <a:schemeClr val="accent5">
                <a:hueOff val="-4505695"/>
                <a:satOff val="-11613"/>
                <a:lumOff val="-7843"/>
                <a:alphaOff val="0"/>
                <a:satMod val="103000"/>
                <a:lumMod val="102000"/>
                <a:tint val="94000"/>
              </a:schemeClr>
            </a:gs>
            <a:gs pos="50000">
              <a:schemeClr val="accent5">
                <a:hueOff val="-4505695"/>
                <a:satOff val="-11613"/>
                <a:lumOff val="-7843"/>
                <a:alphaOff val="0"/>
                <a:satMod val="110000"/>
                <a:lumMod val="100000"/>
                <a:shade val="100000"/>
              </a:schemeClr>
            </a:gs>
            <a:gs pos="100000">
              <a:schemeClr val="accent5">
                <a:hueOff val="-4505695"/>
                <a:satOff val="-11613"/>
                <a:lumOff val="-784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Understanding over Memorizing</a:t>
          </a:r>
        </a:p>
      </dsp:txBody>
      <dsp:txXfrm rot="10800000">
        <a:off x="1085541" y="1533057"/>
        <a:ext cx="2991363" cy="589867"/>
      </dsp:txXfrm>
    </dsp:sp>
    <dsp:sp modelId="{6298F975-A68E-4BD5-94ED-AC09B0EBDA4B}">
      <dsp:nvSpPr>
        <dsp:cNvPr id="0" name=""/>
        <dsp:cNvSpPr/>
      </dsp:nvSpPr>
      <dsp:spPr>
        <a:xfrm>
          <a:off x="643140" y="1533057"/>
          <a:ext cx="589867" cy="589867"/>
        </a:xfrm>
        <a:prstGeom prst="upArrow">
          <a:avLst/>
        </a:prstGeom>
        <a:solidFill>
          <a:schemeClr val="accent5">
            <a:tint val="50000"/>
            <a:hueOff val="-4486427"/>
            <a:satOff val="-15298"/>
            <a:lumOff val="-2549"/>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5B6A235A-2359-4230-B3F1-FE0D93557319}">
      <dsp:nvSpPr>
        <dsp:cNvPr id="0" name=""/>
        <dsp:cNvSpPr/>
      </dsp:nvSpPr>
      <dsp:spPr>
        <a:xfrm rot="10800000">
          <a:off x="938074" y="2299005"/>
          <a:ext cx="3138830" cy="589867"/>
        </a:xfrm>
        <a:prstGeom prst="homePlate">
          <a:avLst/>
        </a:prstGeom>
        <a:gradFill rotWithShape="0">
          <a:gsLst>
            <a:gs pos="0">
              <a:schemeClr val="accent5">
                <a:hueOff val="-6758543"/>
                <a:satOff val="-17419"/>
                <a:lumOff val="-11765"/>
                <a:alphaOff val="0"/>
                <a:satMod val="103000"/>
                <a:lumMod val="102000"/>
                <a:tint val="94000"/>
              </a:schemeClr>
            </a:gs>
            <a:gs pos="50000">
              <a:schemeClr val="accent5">
                <a:hueOff val="-6758543"/>
                <a:satOff val="-17419"/>
                <a:lumOff val="-11765"/>
                <a:alphaOff val="0"/>
                <a:satMod val="110000"/>
                <a:lumMod val="100000"/>
                <a:shade val="100000"/>
              </a:schemeClr>
            </a:gs>
            <a:gs pos="100000">
              <a:schemeClr val="accent5">
                <a:hueOff val="-6758543"/>
                <a:satOff val="-17419"/>
                <a:lumOff val="-1176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Drive toward High School and  College Completion</a:t>
          </a:r>
        </a:p>
      </dsp:txBody>
      <dsp:txXfrm rot="10800000">
        <a:off x="1085541" y="2299005"/>
        <a:ext cx="2991363" cy="589867"/>
      </dsp:txXfrm>
    </dsp:sp>
    <dsp:sp modelId="{926B43A7-AD1E-4C1E-BA8C-5E8034027F5D}">
      <dsp:nvSpPr>
        <dsp:cNvPr id="0" name=""/>
        <dsp:cNvSpPr/>
      </dsp:nvSpPr>
      <dsp:spPr>
        <a:xfrm>
          <a:off x="643140" y="2299005"/>
          <a:ext cx="589867" cy="589867"/>
        </a:xfrm>
        <a:prstGeom prst="upArrow">
          <a:avLst/>
        </a:prstGeom>
        <a:solidFill>
          <a:schemeClr val="accent5">
            <a:tint val="50000"/>
            <a:hueOff val="-6729641"/>
            <a:satOff val="-22947"/>
            <a:lumOff val="-3823"/>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DE1C6B-FB34-4AE1-9ED0-3EFE8945BA25}">
      <dsp:nvSpPr>
        <dsp:cNvPr id="0" name=""/>
        <dsp:cNvSpPr/>
      </dsp:nvSpPr>
      <dsp:spPr>
        <a:xfrm rot="10800000">
          <a:off x="938074" y="1163"/>
          <a:ext cx="3138830" cy="589867"/>
        </a:xfrm>
        <a:prstGeom prst="homePlat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Interest in Content</a:t>
          </a:r>
        </a:p>
      </dsp:txBody>
      <dsp:txXfrm rot="10800000">
        <a:off x="1085541" y="1163"/>
        <a:ext cx="2991363" cy="589867"/>
      </dsp:txXfrm>
    </dsp:sp>
    <dsp:sp modelId="{8C0CEAEA-A3F3-4506-BFE2-9FCF16DB7BC6}">
      <dsp:nvSpPr>
        <dsp:cNvPr id="0" name=""/>
        <dsp:cNvSpPr/>
      </dsp:nvSpPr>
      <dsp:spPr>
        <a:xfrm>
          <a:off x="643140" y="1163"/>
          <a:ext cx="589867" cy="589867"/>
        </a:xfrm>
        <a:prstGeom prst="upArrow">
          <a:avLst/>
        </a:prstGeom>
        <a:solidFill>
          <a:schemeClr val="accent3">
            <a:tint val="50000"/>
            <a:hueOff val="0"/>
            <a:satOff val="0"/>
            <a:lumOff val="0"/>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4DD88B1A-9646-4CA6-98C9-34F3BA155531}">
      <dsp:nvSpPr>
        <dsp:cNvPr id="0" name=""/>
        <dsp:cNvSpPr/>
      </dsp:nvSpPr>
      <dsp:spPr>
        <a:xfrm rot="10800000">
          <a:off x="938074" y="767110"/>
          <a:ext cx="3138830" cy="589867"/>
        </a:xfrm>
        <a:prstGeom prst="homePlate">
          <a:avLst/>
        </a:prstGeom>
        <a:gradFill rotWithShape="0">
          <a:gsLst>
            <a:gs pos="0">
              <a:schemeClr val="accent3">
                <a:hueOff val="903533"/>
                <a:satOff val="33333"/>
                <a:lumOff val="-4902"/>
                <a:alphaOff val="0"/>
                <a:satMod val="103000"/>
                <a:lumMod val="102000"/>
                <a:tint val="94000"/>
              </a:schemeClr>
            </a:gs>
            <a:gs pos="50000">
              <a:schemeClr val="accent3">
                <a:hueOff val="903533"/>
                <a:satOff val="33333"/>
                <a:lumOff val="-4902"/>
                <a:alphaOff val="0"/>
                <a:satMod val="110000"/>
                <a:lumMod val="100000"/>
                <a:shade val="100000"/>
              </a:schemeClr>
            </a:gs>
            <a:gs pos="100000">
              <a:schemeClr val="accent3">
                <a:hueOff val="903533"/>
                <a:satOff val="33333"/>
                <a:lumOff val="-490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Independence and Autonomy</a:t>
          </a:r>
        </a:p>
      </dsp:txBody>
      <dsp:txXfrm rot="10800000">
        <a:off x="1085541" y="767110"/>
        <a:ext cx="2991363" cy="589867"/>
      </dsp:txXfrm>
    </dsp:sp>
    <dsp:sp modelId="{EA38BB90-9817-41B2-ADB2-3A3DF4AB715C}">
      <dsp:nvSpPr>
        <dsp:cNvPr id="0" name=""/>
        <dsp:cNvSpPr/>
      </dsp:nvSpPr>
      <dsp:spPr>
        <a:xfrm>
          <a:off x="643140" y="767110"/>
          <a:ext cx="589867" cy="589867"/>
        </a:xfrm>
        <a:prstGeom prst="upArrow">
          <a:avLst/>
        </a:prstGeom>
        <a:solidFill>
          <a:schemeClr val="accent3">
            <a:tint val="50000"/>
            <a:hueOff val="691412"/>
            <a:satOff val="33333"/>
            <a:lumOff val="661"/>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A64307F-1458-4324-B657-6AB753380B1A}">
      <dsp:nvSpPr>
        <dsp:cNvPr id="0" name=""/>
        <dsp:cNvSpPr/>
      </dsp:nvSpPr>
      <dsp:spPr>
        <a:xfrm rot="10800000">
          <a:off x="938074" y="1533057"/>
          <a:ext cx="3138830" cy="589867"/>
        </a:xfrm>
        <a:prstGeom prst="homePlate">
          <a:avLst/>
        </a:prstGeom>
        <a:gradFill rotWithShape="0">
          <a:gsLst>
            <a:gs pos="0">
              <a:schemeClr val="accent3">
                <a:hueOff val="1807066"/>
                <a:satOff val="66667"/>
                <a:lumOff val="-9804"/>
                <a:alphaOff val="0"/>
                <a:satMod val="103000"/>
                <a:lumMod val="102000"/>
                <a:tint val="94000"/>
              </a:schemeClr>
            </a:gs>
            <a:gs pos="50000">
              <a:schemeClr val="accent3">
                <a:hueOff val="1807066"/>
                <a:satOff val="66667"/>
                <a:lumOff val="-9804"/>
                <a:alphaOff val="0"/>
                <a:satMod val="110000"/>
                <a:lumMod val="100000"/>
                <a:shade val="100000"/>
              </a:schemeClr>
            </a:gs>
            <a:gs pos="100000">
              <a:schemeClr val="accent3">
                <a:hueOff val="1807066"/>
                <a:satOff val="66667"/>
                <a:lumOff val="-980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Self-Efficacy and Confidence </a:t>
          </a:r>
        </a:p>
      </dsp:txBody>
      <dsp:txXfrm rot="10800000">
        <a:off x="1085541" y="1533057"/>
        <a:ext cx="2991363" cy="589867"/>
      </dsp:txXfrm>
    </dsp:sp>
    <dsp:sp modelId="{6298F975-A68E-4BD5-94ED-AC09B0EBDA4B}">
      <dsp:nvSpPr>
        <dsp:cNvPr id="0" name=""/>
        <dsp:cNvSpPr/>
      </dsp:nvSpPr>
      <dsp:spPr>
        <a:xfrm>
          <a:off x="643140" y="1533057"/>
          <a:ext cx="589867" cy="589867"/>
        </a:xfrm>
        <a:prstGeom prst="upArrow">
          <a:avLst/>
        </a:prstGeom>
        <a:solidFill>
          <a:schemeClr val="accent3">
            <a:tint val="50000"/>
            <a:hueOff val="1382824"/>
            <a:satOff val="66667"/>
            <a:lumOff val="1322"/>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5B6A235A-2359-4230-B3F1-FE0D93557319}">
      <dsp:nvSpPr>
        <dsp:cNvPr id="0" name=""/>
        <dsp:cNvSpPr/>
      </dsp:nvSpPr>
      <dsp:spPr>
        <a:xfrm rot="10800000">
          <a:off x="938074" y="2299005"/>
          <a:ext cx="3138830" cy="589867"/>
        </a:xfrm>
        <a:prstGeom prst="homePlate">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60115" tIns="60960" rIns="113792" bIns="60960" numCol="1" spcCol="1270" anchor="ctr" anchorCtr="0">
          <a:noAutofit/>
        </a:bodyPr>
        <a:lstStyle/>
        <a:p>
          <a:pPr marL="0" lvl="0" indent="0" algn="ctr" defTabSz="711200">
            <a:lnSpc>
              <a:spcPct val="90000"/>
            </a:lnSpc>
            <a:spcBef>
              <a:spcPct val="0"/>
            </a:spcBef>
            <a:spcAft>
              <a:spcPct val="35000"/>
            </a:spcAft>
            <a:buNone/>
          </a:pPr>
          <a:r>
            <a:rPr lang="en-US" sz="1600" kern="1200" dirty="0"/>
            <a:t>Persistence in Mastering New and Challenging  Concepts</a:t>
          </a:r>
        </a:p>
      </dsp:txBody>
      <dsp:txXfrm rot="10800000">
        <a:off x="1085541" y="2299005"/>
        <a:ext cx="2991363" cy="589867"/>
      </dsp:txXfrm>
    </dsp:sp>
    <dsp:sp modelId="{926B43A7-AD1E-4C1E-BA8C-5E8034027F5D}">
      <dsp:nvSpPr>
        <dsp:cNvPr id="0" name=""/>
        <dsp:cNvSpPr/>
      </dsp:nvSpPr>
      <dsp:spPr>
        <a:xfrm>
          <a:off x="643140" y="2299005"/>
          <a:ext cx="589867" cy="589867"/>
        </a:xfrm>
        <a:prstGeom prst="upArrow">
          <a:avLst/>
        </a:prstGeom>
        <a:solidFill>
          <a:schemeClr val="accent3">
            <a:tint val="50000"/>
            <a:hueOff val="2074236"/>
            <a:satOff val="100000"/>
            <a:lumOff val="1983"/>
            <a:alphaOff val="0"/>
          </a:schemeClr>
        </a:solid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CA4337-58AA-4187-ABBE-D13FA329D55D}">
      <dsp:nvSpPr>
        <dsp:cNvPr id="0" name=""/>
        <dsp:cNvSpPr/>
      </dsp:nvSpPr>
      <dsp:spPr>
        <a:xfrm>
          <a:off x="772139" y="155203"/>
          <a:ext cx="1527738" cy="1527781"/>
        </a:xfrm>
        <a:prstGeom prst="circularArrow">
          <a:avLst>
            <a:gd name="adj1" fmla="val 10980"/>
            <a:gd name="adj2" fmla="val 1142322"/>
            <a:gd name="adj3" fmla="val 4500000"/>
            <a:gd name="adj4" fmla="val 10800000"/>
            <a:gd name="adj5" fmla="val 125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E912662D-580A-44EB-9B52-C8146641D1B9}">
      <dsp:nvSpPr>
        <dsp:cNvPr id="0" name=""/>
        <dsp:cNvSpPr/>
      </dsp:nvSpPr>
      <dsp:spPr>
        <a:xfrm>
          <a:off x="1109553" y="708322"/>
          <a:ext cx="852357" cy="426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accent4">
                  <a:lumMod val="75000"/>
                </a:schemeClr>
              </a:solidFill>
            </a:rPr>
            <a:t>Education</a:t>
          </a:r>
        </a:p>
      </dsp:txBody>
      <dsp:txXfrm>
        <a:off x="1109553" y="708322"/>
        <a:ext cx="852357" cy="426128"/>
      </dsp:txXfrm>
    </dsp:sp>
    <dsp:sp modelId="{7C634F77-FE11-423F-81B7-B26ECD683BD9}">
      <dsp:nvSpPr>
        <dsp:cNvPr id="0" name=""/>
        <dsp:cNvSpPr/>
      </dsp:nvSpPr>
      <dsp:spPr>
        <a:xfrm>
          <a:off x="456777" y="1134450"/>
          <a:ext cx="1312443" cy="1312998"/>
        </a:xfrm>
        <a:prstGeom prst="blockArc">
          <a:avLst>
            <a:gd name="adj1" fmla="val 0"/>
            <a:gd name="adj2" fmla="val 18900000"/>
            <a:gd name="adj3" fmla="val 12740"/>
          </a:avLst>
        </a:prstGeom>
        <a:gradFill rotWithShape="0">
          <a:gsLst>
            <a:gs pos="0">
              <a:schemeClr val="accent4">
                <a:hueOff val="9800891"/>
                <a:satOff val="-40777"/>
                <a:lumOff val="9608"/>
                <a:alphaOff val="0"/>
                <a:satMod val="103000"/>
                <a:lumMod val="102000"/>
                <a:tint val="94000"/>
              </a:schemeClr>
            </a:gs>
            <a:gs pos="50000">
              <a:schemeClr val="accent4">
                <a:hueOff val="9800891"/>
                <a:satOff val="-40777"/>
                <a:lumOff val="9608"/>
                <a:alphaOff val="0"/>
                <a:satMod val="110000"/>
                <a:lumMod val="100000"/>
                <a:shade val="100000"/>
              </a:schemeClr>
            </a:gs>
            <a:gs pos="100000">
              <a:schemeClr val="accent4">
                <a:hueOff val="9800891"/>
                <a:satOff val="-40777"/>
                <a:lumOff val="960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sp>
    <dsp:sp modelId="{38ECE3E7-DC8F-45B9-AC43-C27759347BB6}">
      <dsp:nvSpPr>
        <dsp:cNvPr id="0" name=""/>
        <dsp:cNvSpPr/>
      </dsp:nvSpPr>
      <dsp:spPr>
        <a:xfrm>
          <a:off x="683374" y="1587857"/>
          <a:ext cx="852357" cy="426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accent5">
                  <a:lumMod val="75000"/>
                </a:schemeClr>
              </a:solidFill>
            </a:rPr>
            <a:t>Career</a:t>
          </a:r>
        </a:p>
      </dsp:txBody>
      <dsp:txXfrm>
        <a:off x="683374" y="1587857"/>
        <a:ext cx="852357" cy="42612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2-18T17:01:22.277"/>
    </inkml:context>
    <inkml:brush xml:id="br0">
      <inkml:brushProperty name="width" value="0.1" units="cm"/>
      <inkml:brushProperty name="height" value="0.1" units="cm"/>
      <inkml:brushProperty name="color" value="#F6630D"/>
    </inkml:brush>
  </inkml:definitions>
  <inkml:trace contextRef="#ctx0" brushRef="#br0">0 1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9-02-18T17:02:36.761"/>
    </inkml:context>
    <inkml:brush xml:id="br0">
      <inkml:brushProperty name="width" value="0.1" units="cm"/>
      <inkml:brushProperty name="height" value="0.1" units="cm"/>
      <inkml:brushProperty name="color" value="#F6630D"/>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80B5F1-D882-46AD-B752-D39C969AC843}" type="datetimeFigureOut">
              <a:rPr lang="en-US" smtClean="0"/>
              <a:t>2/18/19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3FBC9-3FF4-4253-9340-BA1FF5237FA1}" type="slidenum">
              <a:rPr lang="en-US" smtClean="0"/>
              <a:t>‹#›</a:t>
            </a:fld>
            <a:endParaRPr lang="en-US"/>
          </a:p>
        </p:txBody>
      </p:sp>
    </p:spTree>
    <p:extLst>
      <p:ext uri="{BB962C8B-B14F-4D97-AF65-F5344CB8AC3E}">
        <p14:creationId xmlns:p14="http://schemas.microsoft.com/office/powerpoint/2010/main" val="20400001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9D88C3-9D94-E14B-A235-EAB6E88C561E}" type="slidenum">
              <a:rPr lang="en-US" smtClean="0"/>
              <a:t>7</a:t>
            </a:fld>
            <a:endParaRPr lang="en-US"/>
          </a:p>
        </p:txBody>
      </p:sp>
    </p:spTree>
    <p:extLst>
      <p:ext uri="{BB962C8B-B14F-4D97-AF65-F5344CB8AC3E}">
        <p14:creationId xmlns:p14="http://schemas.microsoft.com/office/powerpoint/2010/main" val="1934727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br>
              <a:rPr lang="en-US" sz="1200" dirty="0"/>
            </a:br>
            <a:endParaRPr lang="en-US" sz="1200" dirty="0"/>
          </a:p>
          <a:p>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A99D88C3-9D94-E14B-A235-EAB6E88C561E}" type="slidenum">
              <a:rPr lang="en-US" smtClean="0"/>
              <a:t>9</a:t>
            </a:fld>
            <a:endParaRPr lang="en-US"/>
          </a:p>
        </p:txBody>
      </p:sp>
    </p:spTree>
    <p:extLst>
      <p:ext uri="{BB962C8B-B14F-4D97-AF65-F5344CB8AC3E}">
        <p14:creationId xmlns:p14="http://schemas.microsoft.com/office/powerpoint/2010/main" val="2333817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br>
              <a:rPr lang="en-US" dirty="0"/>
            </a:br>
            <a:endParaRPr lang="en-US" dirty="0"/>
          </a:p>
          <a:p>
            <a:br>
              <a:rPr lang="en-US" dirty="0"/>
            </a:br>
            <a:endParaRPr lang="en-US" dirty="0">
              <a:latin typeface="Calibri"/>
            </a:endParaRPr>
          </a:p>
        </p:txBody>
      </p:sp>
      <p:sp>
        <p:nvSpPr>
          <p:cNvPr id="4" name="Slide Number Placeholder 3"/>
          <p:cNvSpPr>
            <a:spLocks noGrp="1"/>
          </p:cNvSpPr>
          <p:nvPr>
            <p:ph type="sldNum" sz="quarter" idx="10"/>
          </p:nvPr>
        </p:nvSpPr>
        <p:spPr/>
        <p:txBody>
          <a:bodyPr/>
          <a:lstStyle/>
          <a:p>
            <a:fld id="{A99D88C3-9D94-E14B-A235-EAB6E88C561E}" type="slidenum">
              <a:rPr lang="en-US" smtClean="0"/>
              <a:t>13</a:t>
            </a:fld>
            <a:endParaRPr lang="en-US"/>
          </a:p>
        </p:txBody>
      </p:sp>
    </p:spTree>
    <p:extLst>
      <p:ext uri="{BB962C8B-B14F-4D97-AF65-F5344CB8AC3E}">
        <p14:creationId xmlns:p14="http://schemas.microsoft.com/office/powerpoint/2010/main" val="1255350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9D88C3-9D94-E14B-A235-EAB6E88C561E}" type="slidenum">
              <a:rPr lang="en-US" smtClean="0"/>
              <a:t>14</a:t>
            </a:fld>
            <a:endParaRPr lang="en-US"/>
          </a:p>
        </p:txBody>
      </p:sp>
    </p:spTree>
    <p:extLst>
      <p:ext uri="{BB962C8B-B14F-4D97-AF65-F5344CB8AC3E}">
        <p14:creationId xmlns:p14="http://schemas.microsoft.com/office/powerpoint/2010/main" val="4079686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9D88C3-9D94-E14B-A235-EAB6E88C561E}" type="slidenum">
              <a:rPr lang="en-US" smtClean="0"/>
              <a:t>15</a:t>
            </a:fld>
            <a:endParaRPr lang="en-US"/>
          </a:p>
        </p:txBody>
      </p:sp>
    </p:spTree>
    <p:extLst>
      <p:ext uri="{BB962C8B-B14F-4D97-AF65-F5344CB8AC3E}">
        <p14:creationId xmlns:p14="http://schemas.microsoft.com/office/powerpoint/2010/main" val="137011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818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3EB56-FDBB-4783-8C0A-7136C18D1A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383D938-14A9-4982-B9E8-5B31B7DF80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23988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BD129-128C-476B-BC59-92305FB383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AF629A4-A751-4B7B-A6A0-C088CF43D158}"/>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4997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EB092B-DADC-4C4D-AC86-E76CAC4514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E8ECA2-20C9-4742-AEDC-102CB47FEC1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67821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540512"/>
            <a:ext cx="10972800" cy="1143000"/>
          </a:xfrm>
        </p:spPr>
        <p:txBody>
          <a:bodyPr anchor="ctr"/>
          <a:lstStyle>
            <a:lvl1pPr>
              <a:defRPr sz="4000" b="1" i="0">
                <a:solidFill>
                  <a:schemeClr val="tx1">
                    <a:lumMod val="75000"/>
                    <a:lumOff val="25000"/>
                  </a:schemeClr>
                </a:solidFill>
                <a:latin typeface="Century Gothic" charset="0"/>
                <a:ea typeface="Century Gothic" charset="0"/>
                <a:cs typeface="Century Gothic"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7E25CD-D119-3E43-AD7F-82B24736A77C}" type="datetimeFigureOut">
              <a:rPr lang="en-US" altLang="en-US" smtClean="0"/>
              <a:pPr/>
              <a:t>2/18/19</a:t>
            </a:fld>
            <a:endParaRPr lang="en-US" altLang="en-US"/>
          </a:p>
        </p:txBody>
      </p:sp>
      <p:sp>
        <p:nvSpPr>
          <p:cNvPr id="6" name="Rectangle 5"/>
          <p:cNvSpPr/>
          <p:nvPr userDrawn="1"/>
        </p:nvSpPr>
        <p:spPr>
          <a:xfrm>
            <a:off x="11516566" y="179668"/>
            <a:ext cx="357187" cy="35718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fld id="{5D05FAE3-1B17-B743-9A2B-3FD159B657BE}" type="slidenum">
              <a:rPr lang="en-US" sz="1100" smtClean="0"/>
              <a:pPr algn="ctr" eaLnBrk="1" fontAlgn="auto" hangingPunct="1">
                <a:spcBef>
                  <a:spcPts val="0"/>
                </a:spcBef>
                <a:spcAft>
                  <a:spcPts val="0"/>
                </a:spcAft>
                <a:defRPr/>
              </a:pPr>
              <a:t>‹#›</a:t>
            </a:fld>
            <a:endParaRPr lang="en-US" sz="1100" dirty="0">
              <a:latin typeface="Open Sans" pitchFamily="34" charset="0"/>
              <a:ea typeface="Open Sans" pitchFamily="34" charset="0"/>
              <a:cs typeface="Open Sans" pitchFamily="34" charset="0"/>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516566" y="6288391"/>
            <a:ext cx="511575" cy="502102"/>
          </a:xfrm>
          <a:prstGeom prst="rect">
            <a:avLst/>
          </a:prstGeom>
        </p:spPr>
      </p:pic>
      <p:sp>
        <p:nvSpPr>
          <p:cNvPr id="8" name="Subtitle 2"/>
          <p:cNvSpPr>
            <a:spLocks noGrp="1"/>
          </p:cNvSpPr>
          <p:nvPr>
            <p:ph type="subTitle" idx="1"/>
          </p:nvPr>
        </p:nvSpPr>
        <p:spPr>
          <a:xfrm>
            <a:off x="609600" y="2205038"/>
            <a:ext cx="10972800" cy="3751262"/>
          </a:xfrm>
        </p:spPr>
        <p:txBody>
          <a:bodyPr/>
          <a:lstStyle>
            <a:lvl1pPr marL="0" indent="0" algn="ctr">
              <a:buNone/>
              <a:defRPr sz="2400" b="0" i="0">
                <a:solidFill>
                  <a:schemeClr val="tx1">
                    <a:lumMod val="75000"/>
                    <a:lumOff val="25000"/>
                  </a:schemeClr>
                </a:solidFill>
                <a:latin typeface="Century Gothic" charset="0"/>
                <a:ea typeface="Century Gothic" charset="0"/>
                <a:cs typeface="Century Gothic"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6701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84B04-EDB9-4F8F-A925-087C0142A504}"/>
              </a:ext>
            </a:extLst>
          </p:cNvPr>
          <p:cNvSpPr>
            <a:spLocks noGrp="1"/>
          </p:cNvSpPr>
          <p:nvPr>
            <p:ph type="title"/>
          </p:nvPr>
        </p:nvSpPr>
        <p:spPr>
          <a:xfrm>
            <a:off x="838200" y="365126"/>
            <a:ext cx="10515600" cy="735886"/>
          </a:xfrm>
        </p:spPr>
        <p:txBody>
          <a:bodyPr>
            <a:normAutofit/>
          </a:bodyPr>
          <a:lstStyle>
            <a:lvl1pPr>
              <a:defRPr sz="3600"/>
            </a:lvl1pPr>
          </a:lstStyle>
          <a:p>
            <a:r>
              <a:rPr lang="en-US" dirty="0"/>
              <a:t>Click to edit Master title style</a:t>
            </a:r>
          </a:p>
        </p:txBody>
      </p:sp>
      <p:sp>
        <p:nvSpPr>
          <p:cNvPr id="3" name="Content Placeholder 2">
            <a:extLst>
              <a:ext uri="{FF2B5EF4-FFF2-40B4-BE49-F238E27FC236}">
                <a16:creationId xmlns:a16="http://schemas.microsoft.com/office/drawing/2014/main" id="{D75E46B5-00F6-4756-A0D0-370FA32EE307}"/>
              </a:ext>
            </a:extLst>
          </p:cNvPr>
          <p:cNvSpPr>
            <a:spLocks noGrp="1"/>
          </p:cNvSpPr>
          <p:nvPr>
            <p:ph idx="1"/>
          </p:nvPr>
        </p:nvSpPr>
        <p:spPr>
          <a:xfrm>
            <a:off x="838200" y="1343610"/>
            <a:ext cx="10515600" cy="5001185"/>
          </a:xfrm>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D4CD7ADC-9DE5-41C2-8407-6B024DB8049F}"/>
              </a:ext>
            </a:extLst>
          </p:cNvPr>
          <p:cNvCxnSpPr>
            <a:cxnSpLocks/>
          </p:cNvCxnSpPr>
          <p:nvPr userDrawn="1"/>
        </p:nvCxnSpPr>
        <p:spPr>
          <a:xfrm flipH="1">
            <a:off x="838201" y="1101013"/>
            <a:ext cx="5562599" cy="0"/>
          </a:xfrm>
          <a:prstGeom prst="line">
            <a:avLst/>
          </a:prstGeom>
          <a:ln w="19050">
            <a:solidFill>
              <a:srgbClr val="58585A"/>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85562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FB39D-F8CD-408D-8DAE-DBFC991993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469C5DC-17FA-46C5-A92C-1EDB66A83B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08972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FA66A-B612-4EFE-8477-9356F98A11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72C6CD-FC2E-4254-8579-EBEDBCA7BD09}"/>
              </a:ext>
            </a:extLst>
          </p:cNvPr>
          <p:cNvSpPr>
            <a:spLocks noGrp="1"/>
          </p:cNvSpPr>
          <p:nvPr>
            <p:ph sz="half" idx="1"/>
          </p:nvPr>
        </p:nvSpPr>
        <p:spPr>
          <a:xfrm>
            <a:off x="838200" y="1280398"/>
            <a:ext cx="5181600" cy="5064417"/>
          </a:xfrm>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92AD1F9-25F8-4832-AE36-0E47D54B9B8D}"/>
              </a:ext>
            </a:extLst>
          </p:cNvPr>
          <p:cNvSpPr>
            <a:spLocks noGrp="1"/>
          </p:cNvSpPr>
          <p:nvPr>
            <p:ph sz="half" idx="2"/>
          </p:nvPr>
        </p:nvSpPr>
        <p:spPr>
          <a:xfrm>
            <a:off x="6172200" y="1280399"/>
            <a:ext cx="5181600" cy="5064416"/>
          </a:xfrm>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a16="http://schemas.microsoft.com/office/drawing/2014/main" id="{EF7DD997-202B-4717-A4C4-E1F76372DEB8}"/>
              </a:ext>
            </a:extLst>
          </p:cNvPr>
          <p:cNvCxnSpPr>
            <a:cxnSpLocks/>
          </p:cNvCxnSpPr>
          <p:nvPr userDrawn="1"/>
        </p:nvCxnSpPr>
        <p:spPr>
          <a:xfrm flipH="1">
            <a:off x="838201" y="1101013"/>
            <a:ext cx="5562599" cy="0"/>
          </a:xfrm>
          <a:prstGeom prst="line">
            <a:avLst/>
          </a:prstGeom>
          <a:ln w="19050">
            <a:solidFill>
              <a:srgbClr val="58585A"/>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10980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A2D38-D76A-422A-B4E8-BA62D084026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3ED1DF-C3CC-44CB-8C77-1CEB3074AC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9CCE19A-46D3-408D-A9B7-BAEB3A5C0CA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AB828E0-1C64-40DC-8252-C443C974C2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88BD2A5-B8E3-41C6-82C8-2657C15F3C2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86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B8C5B-61E3-408D-BD74-E9FE6C4C6BEE}"/>
              </a:ext>
            </a:extLst>
          </p:cNvPr>
          <p:cNvSpPr>
            <a:spLocks noGrp="1"/>
          </p:cNvSpPr>
          <p:nvPr>
            <p:ph type="title"/>
          </p:nvPr>
        </p:nvSpPr>
        <p:spPr/>
        <p:txBody>
          <a:bodyPr/>
          <a:lstStyle/>
          <a:p>
            <a:r>
              <a:rPr lang="en-US"/>
              <a:t>Click to edit Master title style</a:t>
            </a:r>
          </a:p>
        </p:txBody>
      </p:sp>
      <p:cxnSp>
        <p:nvCxnSpPr>
          <p:cNvPr id="6" name="Straight Connector 5">
            <a:extLst>
              <a:ext uri="{FF2B5EF4-FFF2-40B4-BE49-F238E27FC236}">
                <a16:creationId xmlns:a16="http://schemas.microsoft.com/office/drawing/2014/main" id="{43736B10-FC95-44B4-8B26-EE2DC8D563AA}"/>
              </a:ext>
            </a:extLst>
          </p:cNvPr>
          <p:cNvCxnSpPr>
            <a:cxnSpLocks/>
          </p:cNvCxnSpPr>
          <p:nvPr userDrawn="1"/>
        </p:nvCxnSpPr>
        <p:spPr>
          <a:xfrm flipH="1">
            <a:off x="838201" y="1101013"/>
            <a:ext cx="5562599" cy="0"/>
          </a:xfrm>
          <a:prstGeom prst="line">
            <a:avLst/>
          </a:prstGeom>
          <a:ln w="19050">
            <a:solidFill>
              <a:srgbClr val="58585A"/>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23154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1365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4084D-C335-4D3B-B325-247B7F9665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34B4600-E31E-4CD3-A4EF-A6E4181205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BEFC5B9B-4B4B-4F8C-A617-4A3D1503FC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417762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165B1-EE9F-42F3-A57A-D15898E67C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4F76E3C-BBE3-429F-BEF7-8BFBEA2919A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F0F55F-24E7-4F09-81D8-D1BA835C95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3846576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DDD5D9-503A-42DA-8AE6-EBFE99F1A497}"/>
              </a:ext>
            </a:extLst>
          </p:cNvPr>
          <p:cNvSpPr>
            <a:spLocks noGrp="1"/>
          </p:cNvSpPr>
          <p:nvPr>
            <p:ph type="title"/>
          </p:nvPr>
        </p:nvSpPr>
        <p:spPr>
          <a:xfrm>
            <a:off x="838200" y="365126"/>
            <a:ext cx="10515600" cy="735886"/>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a:extLst>
              <a:ext uri="{FF2B5EF4-FFF2-40B4-BE49-F238E27FC236}">
                <a16:creationId xmlns:a16="http://schemas.microsoft.com/office/drawing/2014/main" id="{63C91F56-1696-4CDF-9367-7C6DAB17E4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08728562-1720-4F82-8860-9AD840CB5914}"/>
              </a:ext>
            </a:extLst>
          </p:cNvPr>
          <p:cNvSpPr/>
          <p:nvPr userDrawn="1"/>
        </p:nvSpPr>
        <p:spPr>
          <a:xfrm>
            <a:off x="0" y="6492874"/>
            <a:ext cx="10680643" cy="365126"/>
          </a:xfrm>
          <a:prstGeom prst="rect">
            <a:avLst/>
          </a:prstGeom>
          <a:solidFill>
            <a:srgbClr val="585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1200" dirty="0">
                <a:solidFill>
                  <a:schemeClr val="bg2"/>
                </a:solidFill>
                <a:ea typeface="Calibri" panose="020F0502020204030204" pitchFamily="34" charset="0"/>
              </a:rPr>
              <a:t>NS4ed</a:t>
            </a:r>
            <a:r>
              <a:rPr lang="en-US" sz="1200" baseline="30000" dirty="0">
                <a:solidFill>
                  <a:schemeClr val="bg2"/>
                </a:solidFill>
                <a:ea typeface="Calibri" panose="020F0502020204030204" pitchFamily="34" charset="0"/>
              </a:rPr>
              <a:t>TM  </a:t>
            </a:r>
            <a:r>
              <a:rPr lang="en-US" sz="1200" dirty="0">
                <a:solidFill>
                  <a:schemeClr val="bg2"/>
                </a:solidFill>
                <a:ea typeface="Calibri" panose="020F0502020204030204" pitchFamily="34" charset="0"/>
              </a:rPr>
              <a:t> Pathway2Careers</a:t>
            </a:r>
            <a:r>
              <a:rPr lang="en-US" sz="1200" baseline="30000" dirty="0">
                <a:solidFill>
                  <a:schemeClr val="bg2"/>
                </a:solidFill>
                <a:ea typeface="Calibri" panose="020F0502020204030204" pitchFamily="34" charset="0"/>
              </a:rPr>
              <a:t>TM</a:t>
            </a:r>
            <a:r>
              <a:rPr lang="en-US" sz="1200" dirty="0">
                <a:solidFill>
                  <a:schemeClr val="bg2"/>
                </a:solidFill>
                <a:ea typeface="Calibri" panose="020F0502020204030204" pitchFamily="34" charset="0"/>
              </a:rPr>
              <a:t>   2018 Trademark NS4ed, LLC</a:t>
            </a:r>
            <a:endParaRPr lang="en-US" sz="1200" dirty="0">
              <a:solidFill>
                <a:schemeClr val="bg2"/>
              </a:solidFill>
            </a:endParaRPr>
          </a:p>
        </p:txBody>
      </p:sp>
      <p:pic>
        <p:nvPicPr>
          <p:cNvPr id="8" name="Picture 7">
            <a:extLst>
              <a:ext uri="{FF2B5EF4-FFF2-40B4-BE49-F238E27FC236}">
                <a16:creationId xmlns:a16="http://schemas.microsoft.com/office/drawing/2014/main" id="{6E243F2E-C8FA-4D23-BA40-A9D09999310B}"/>
              </a:ext>
            </a:extLst>
          </p:cNvPr>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10680643" y="6492875"/>
            <a:ext cx="1115117" cy="365126"/>
          </a:xfrm>
          <a:prstGeom prst="rect">
            <a:avLst/>
          </a:prstGeom>
          <a:noFill/>
          <a:ln>
            <a:noFill/>
          </a:ln>
        </p:spPr>
      </p:pic>
      <p:sp>
        <p:nvSpPr>
          <p:cNvPr id="9" name="Rectangle 8">
            <a:extLst>
              <a:ext uri="{FF2B5EF4-FFF2-40B4-BE49-F238E27FC236}">
                <a16:creationId xmlns:a16="http://schemas.microsoft.com/office/drawing/2014/main" id="{73F24774-DA1D-426E-8D57-1882DACD2A46}"/>
              </a:ext>
            </a:extLst>
          </p:cNvPr>
          <p:cNvSpPr/>
          <p:nvPr userDrawn="1"/>
        </p:nvSpPr>
        <p:spPr>
          <a:xfrm>
            <a:off x="11795760" y="6492874"/>
            <a:ext cx="396240" cy="365126"/>
          </a:xfrm>
          <a:prstGeom prst="rect">
            <a:avLst/>
          </a:pr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E2B05939-C58D-4F2F-A13C-35B8932FFA79}" type="slidenum">
              <a:rPr lang="en-US" sz="1200" smtClean="0">
                <a:solidFill>
                  <a:schemeClr val="bg2"/>
                </a:solidFill>
              </a:rPr>
              <a:t>‹#›</a:t>
            </a:fld>
            <a:endParaRPr lang="en-US" sz="1200" dirty="0">
              <a:solidFill>
                <a:schemeClr val="bg2"/>
              </a:solidFill>
            </a:endParaRPr>
          </a:p>
        </p:txBody>
      </p:sp>
    </p:spTree>
    <p:extLst>
      <p:ext uri="{BB962C8B-B14F-4D97-AF65-F5344CB8AC3E}">
        <p14:creationId xmlns:p14="http://schemas.microsoft.com/office/powerpoint/2010/main" val="3966349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rgbClr val="EE8608"/>
          </a:solidFill>
          <a:effectLst/>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1pPr>
    </p:titleStyle>
    <p:body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rgbClr val="58585A"/>
          </a:solidFill>
          <a:latin typeface="+mj-lt"/>
          <a:ea typeface="Malgun Gothic Semilight" panose="020B0502040204020203" pitchFamily="34" charset="-128"/>
          <a:cs typeface="Malgun Gothic Semilight" panose="020B0502040204020203" pitchFamily="34" charset="-128"/>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rgbClr val="58585A"/>
          </a:solidFill>
          <a:latin typeface="+mj-lt"/>
          <a:ea typeface="Malgun Gothic Semilight" panose="020B0502040204020203" pitchFamily="34" charset="-128"/>
          <a:cs typeface="Malgun Gothic Semilight" panose="020B0502040204020203" pitchFamily="34" charset="-128"/>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rgbClr val="58585A"/>
          </a:solidFill>
          <a:latin typeface="+mj-lt"/>
          <a:ea typeface="Malgun Gothic Semilight" panose="020B0502040204020203" pitchFamily="34" charset="-128"/>
          <a:cs typeface="Malgun Gothic Semilight" panose="020B0502040204020203" pitchFamily="34" charset="-128"/>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rgbClr val="58585A"/>
          </a:solidFill>
          <a:latin typeface="+mj-lt"/>
          <a:ea typeface="Malgun Gothic Semilight" panose="020B0502040204020203" pitchFamily="34" charset="-128"/>
          <a:cs typeface="Malgun Gothic Semilight" panose="020B0502040204020203" pitchFamily="34" charset="-128"/>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rgbClr val="58585A"/>
          </a:solidFill>
          <a:latin typeface="+mj-lt"/>
          <a:ea typeface="Malgun Gothic Semilight" panose="020B0502040204020203" pitchFamily="34" charset="-128"/>
          <a:cs typeface="Malgun Gothic Semilight" panose="020B0502040204020203"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hyperlink" Target="http://www.ed.gov/news/press-releases/fact-sheet-expanding-college-access-through-dual-enrollment-pell-experiment"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hyperlink" Target="https://cew.georgetown.edu/states-initiative/" TargetMode="External"/><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3" Type="http://schemas.openxmlformats.org/officeDocument/2006/relationships/diagramLayout" Target="../diagrams/layout4.xml"/><Relationship Id="rId7" Type="http://schemas.openxmlformats.org/officeDocument/2006/relationships/diagramData" Target="../diagrams/data5.xml"/><Relationship Id="rId12" Type="http://schemas.openxmlformats.org/officeDocument/2006/relationships/diagramData" Target="../diagrams/data6.xml"/><Relationship Id="rId2" Type="http://schemas.openxmlformats.org/officeDocument/2006/relationships/diagramData" Target="../diagrams/data4.xml"/><Relationship Id="rId16" Type="http://schemas.microsoft.com/office/2007/relationships/diagramDrawing" Target="../diagrams/drawing6.xml"/><Relationship Id="rId1" Type="http://schemas.openxmlformats.org/officeDocument/2006/relationships/slideLayout" Target="../slideLayouts/slideLayout2.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tiff"/><Relationship Id="rId7" Type="http://schemas.openxmlformats.org/officeDocument/2006/relationships/diagramColors" Target="../diagrams/colors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19.tiff"/><Relationship Id="rId1" Type="http://schemas.openxmlformats.org/officeDocument/2006/relationships/slideLayout" Target="../slideLayouts/slideLayout2.xml"/><Relationship Id="rId5" Type="http://schemas.openxmlformats.org/officeDocument/2006/relationships/customXml" Target="../ink/ink2.xml"/><Relationship Id="rId4" Type="http://schemas.openxmlformats.org/officeDocument/2006/relationships/image" Target="../media/image610.png"/></Relationships>
</file>

<file path=ppt/slides/_rels/slide6.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2.emf"/><Relationship Id="rId4" Type="http://schemas.openxmlformats.org/officeDocument/2006/relationships/hyperlink" Target="http://www.gradnation.org/sites/default/files/civic_2016_full_report_FNL2-2_0.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vimeo.com/167511129"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www.ed.gov/highschool" TargetMode="Externa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1399DD8-938B-BB47-8DB1-FC3DA3FDF6CF}"/>
              </a:ext>
            </a:extLst>
          </p:cNvPr>
          <p:cNvSpPr txBox="1"/>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kern="1200">
                <a:solidFill>
                  <a:srgbClr val="FFFFFF"/>
                </a:solidFill>
                <a:latin typeface="+mj-lt"/>
                <a:ea typeface="+mj-ea"/>
                <a:cs typeface="+mj-cs"/>
              </a:rPr>
              <a:t>“To find out what one is fitted to do, and to secure an opportunity to do it, is the key to happiness.” </a:t>
            </a:r>
            <a:br>
              <a:rPr lang="en-US" kern="1200">
                <a:solidFill>
                  <a:srgbClr val="FFFFFF"/>
                </a:solidFill>
                <a:latin typeface="+mj-lt"/>
                <a:ea typeface="+mj-ea"/>
                <a:cs typeface="+mj-cs"/>
              </a:rPr>
            </a:br>
            <a:r>
              <a:rPr lang="en-US" kern="1200">
                <a:solidFill>
                  <a:srgbClr val="FFFFFF"/>
                </a:solidFill>
                <a:latin typeface="+mj-lt"/>
                <a:ea typeface="+mj-ea"/>
                <a:cs typeface="+mj-cs"/>
              </a:rPr>
              <a:t>― </a:t>
            </a:r>
            <a:r>
              <a:rPr lang="en-US" b="1" kern="1200">
                <a:solidFill>
                  <a:srgbClr val="FFFFFF"/>
                </a:solidFill>
                <a:latin typeface="+mj-lt"/>
                <a:ea typeface="+mj-ea"/>
                <a:cs typeface="+mj-cs"/>
              </a:rPr>
              <a:t>John Dewey</a:t>
            </a:r>
            <a:endParaRPr lang="en-US" kern="1200">
              <a:solidFill>
                <a:srgbClr val="FFFFFF"/>
              </a:solidFill>
              <a:latin typeface="+mj-lt"/>
              <a:ea typeface="+mj-ea"/>
              <a:cs typeface="+mj-cs"/>
            </a:endParaRPr>
          </a:p>
        </p:txBody>
      </p:sp>
      <p:pic>
        <p:nvPicPr>
          <p:cNvPr id="4" name="Picture 3">
            <a:extLst>
              <a:ext uri="{FF2B5EF4-FFF2-40B4-BE49-F238E27FC236}">
                <a16:creationId xmlns:a16="http://schemas.microsoft.com/office/drawing/2014/main" id="{6E375B5D-7133-4320-BFB2-FCB641CAE5AC}"/>
              </a:ext>
            </a:extLst>
          </p:cNvPr>
          <p:cNvPicPr>
            <a:picLocks noChangeAspect="1"/>
          </p:cNvPicPr>
          <p:nvPr/>
        </p:nvPicPr>
        <p:blipFill>
          <a:blip r:embed="rId2"/>
          <a:stretch>
            <a:fillRect/>
          </a:stretch>
        </p:blipFill>
        <p:spPr>
          <a:xfrm>
            <a:off x="4038600" y="1453971"/>
            <a:ext cx="7188199" cy="3946668"/>
          </a:xfrm>
          <a:prstGeom prst="rect">
            <a:avLst/>
          </a:prstGeom>
        </p:spPr>
      </p:pic>
    </p:spTree>
    <p:extLst>
      <p:ext uri="{BB962C8B-B14F-4D97-AF65-F5344CB8AC3E}">
        <p14:creationId xmlns:p14="http://schemas.microsoft.com/office/powerpoint/2010/main" val="2225127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9DEEC5D-DC7A-2243-A290-DDA30B1F11F5}"/>
              </a:ext>
            </a:extLst>
          </p:cNvPr>
          <p:cNvSpPr>
            <a:spLocks noGrp="1"/>
          </p:cNvSpPr>
          <p:nvPr>
            <p:ph type="ctrTitle"/>
          </p:nvPr>
        </p:nvSpPr>
        <p:spPr/>
        <p:txBody>
          <a:bodyPr>
            <a:normAutofit fontScale="90000"/>
          </a:bodyPr>
          <a:lstStyle/>
          <a:p>
            <a:r>
              <a:rPr lang="en-US" dirty="0"/>
              <a:t>Not connecting students to their interest and career paths matter</a:t>
            </a:r>
          </a:p>
        </p:txBody>
      </p:sp>
      <p:sp>
        <p:nvSpPr>
          <p:cNvPr id="5" name="Subtitle 4">
            <a:extLst>
              <a:ext uri="{FF2B5EF4-FFF2-40B4-BE49-F238E27FC236}">
                <a16:creationId xmlns:a16="http://schemas.microsoft.com/office/drawing/2014/main" id="{727428C2-E43A-3B4E-ACDE-0C098E161A0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40268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 Term Impact of not Getting it Right</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81200" y="1161972"/>
            <a:ext cx="7745506" cy="4652651"/>
          </a:xfrm>
          <a:prstGeom prst="rect">
            <a:avLst/>
          </a:prstGeom>
        </p:spPr>
      </p:pic>
    </p:spTree>
    <p:extLst>
      <p:ext uri="{BB962C8B-B14F-4D97-AF65-F5344CB8AC3E}">
        <p14:creationId xmlns:p14="http://schemas.microsoft.com/office/powerpoint/2010/main" val="1888546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 Debt not connected to Careers</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05536" y="1168202"/>
            <a:ext cx="7086600" cy="5082866"/>
          </a:xfrm>
          <a:prstGeom prst="rect">
            <a:avLst/>
          </a:prstGeom>
        </p:spPr>
      </p:pic>
    </p:spTree>
    <p:extLst>
      <p:ext uri="{BB962C8B-B14F-4D97-AF65-F5344CB8AC3E}">
        <p14:creationId xmlns:p14="http://schemas.microsoft.com/office/powerpoint/2010/main" val="2112250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270753" y="800100"/>
            <a:ext cx="4820984" cy="5270843"/>
          </a:xfrm>
        </p:spPr>
        <p:txBody>
          <a:bodyPr/>
          <a:lstStyle/>
          <a:p>
            <a:r>
              <a:rPr lang="en-US" sz="2200" dirty="0"/>
              <a:t>“In today’s world, twenty-first-century skill demands are steadily increasing. </a:t>
            </a:r>
            <a:r>
              <a:rPr lang="en-US" sz="2200" dirty="0">
                <a:solidFill>
                  <a:srgbClr val="EF8C15"/>
                </a:solidFill>
              </a:rPr>
              <a:t>Most high-paying jobs require additional education and training beyond a high school diploma. </a:t>
            </a:r>
            <a:r>
              <a:rPr lang="en-US" sz="2200" dirty="0"/>
              <a:t>We must make sure that our children, particularly those who are traditionally underserved, are prepared for and have access to postsecondary education.”</a:t>
            </a:r>
          </a:p>
          <a:p>
            <a:endParaRPr lang="en-US" sz="2200" dirty="0"/>
          </a:p>
          <a:p>
            <a:pPr algn="r"/>
            <a:r>
              <a:rPr lang="en-US" sz="2200" dirty="0"/>
              <a:t>–Gov. Bob Wise, Alliance for Excellent Education</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7270752" cy="4848726"/>
          </a:xfrm>
          <a:prstGeom prst="rect">
            <a:avLst/>
          </a:prstGeom>
        </p:spPr>
      </p:pic>
    </p:spTree>
    <p:extLst>
      <p:ext uri="{BB962C8B-B14F-4D97-AF65-F5344CB8AC3E}">
        <p14:creationId xmlns:p14="http://schemas.microsoft.com/office/powerpoint/2010/main" val="3699436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09139" y="2427778"/>
            <a:ext cx="5732584" cy="2226284"/>
          </a:xfrm>
        </p:spPr>
        <p:txBody>
          <a:bodyPr/>
          <a:lstStyle/>
          <a:p>
            <a:pPr algn="l"/>
            <a:r>
              <a:rPr lang="en-US" dirty="0"/>
              <a:t>Less than </a:t>
            </a:r>
            <a:r>
              <a:rPr lang="en-US" b="1" dirty="0"/>
              <a:t>10 percent </a:t>
            </a:r>
            <a:r>
              <a:rPr lang="en-US" dirty="0"/>
              <a:t>of children born in the bottom quartile of household incomes attain a bachelor’s degree by age 25, compared to more than 50 percent in the top quartile. </a:t>
            </a:r>
            <a:endParaRPr lang="en-US" b="1" dirty="0"/>
          </a:p>
        </p:txBody>
      </p:sp>
      <p:sp>
        <p:nvSpPr>
          <p:cNvPr id="5" name="Oval 4"/>
          <p:cNvSpPr/>
          <p:nvPr/>
        </p:nvSpPr>
        <p:spPr>
          <a:xfrm>
            <a:off x="-1383324" y="-1558068"/>
            <a:ext cx="6904893" cy="6904893"/>
          </a:xfrm>
          <a:prstGeom prst="ellipse">
            <a:avLst/>
          </a:prstGeom>
          <a:blipFill dpi="0" rotWithShape="0">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82600" y="5933518"/>
            <a:ext cx="10662478" cy="523220"/>
          </a:xfrm>
          <a:prstGeom prst="rect">
            <a:avLst/>
          </a:prstGeom>
        </p:spPr>
        <p:txBody>
          <a:bodyPr wrap="square" anchor="t">
            <a:spAutoFit/>
          </a:bodyPr>
          <a:lstStyle/>
          <a:p>
            <a:r>
              <a:rPr lang="en-US" sz="1400" dirty="0"/>
              <a:t>Source: </a:t>
            </a:r>
            <a:r>
              <a:rPr lang="en-US" sz="1400" dirty="0">
                <a:hlinkClick r:id="rId4"/>
              </a:rPr>
              <a:t>http://www.ed.gov/news/press-releases/fact-sheet-expanding-college-access-through-dual-enrollment-pell-experiment</a:t>
            </a:r>
            <a:r>
              <a:rPr lang="en-US" sz="1400" dirty="0"/>
              <a:t> </a:t>
            </a:r>
            <a:r>
              <a:rPr lang="en-US" sz="1400" dirty="0">
                <a:latin typeface="Century Gothic" charset="0"/>
              </a:rPr>
              <a:t>(accessed August 16, 2016)</a:t>
            </a:r>
          </a:p>
        </p:txBody>
      </p:sp>
    </p:spTree>
    <p:extLst>
      <p:ext uri="{BB962C8B-B14F-4D97-AF65-F5344CB8AC3E}">
        <p14:creationId xmlns:p14="http://schemas.microsoft.com/office/powerpoint/2010/main" val="58471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72208" y="1962212"/>
            <a:ext cx="5732584" cy="1746872"/>
          </a:xfrm>
        </p:spPr>
        <p:txBody>
          <a:bodyPr/>
          <a:lstStyle/>
          <a:p>
            <a:pPr algn="l"/>
            <a:r>
              <a:rPr lang="en-US" dirty="0"/>
              <a:t>By 2025, </a:t>
            </a:r>
            <a:r>
              <a:rPr lang="en-US" b="1" dirty="0"/>
              <a:t>68 percent</a:t>
            </a:r>
            <a:r>
              <a:rPr lang="en-US" dirty="0"/>
              <a:t> of jobs will require postsecondary education and training beyond high school. </a:t>
            </a:r>
          </a:p>
          <a:p>
            <a:pPr algn="l"/>
            <a:endParaRPr lang="en-US" dirty="0"/>
          </a:p>
          <a:p>
            <a:pPr algn="l"/>
            <a:endParaRPr lang="en-US" dirty="0"/>
          </a:p>
        </p:txBody>
      </p:sp>
      <p:sp>
        <p:nvSpPr>
          <p:cNvPr id="4" name="Right Triangle 3"/>
          <p:cNvSpPr>
            <a:spLocks noChangeAspect="1"/>
          </p:cNvSpPr>
          <p:nvPr/>
        </p:nvSpPr>
        <p:spPr>
          <a:xfrm rot="16200000">
            <a:off x="3865056" y="-1468944"/>
            <a:ext cx="5651500" cy="11002388"/>
          </a:xfrm>
          <a:prstGeom prst="rtTriangle">
            <a:avLst/>
          </a:prstGeom>
          <a:blipFill dpi="0" rotWithShape="0">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516566" y="6288391"/>
            <a:ext cx="511575" cy="502102"/>
          </a:xfrm>
          <a:prstGeom prst="rect">
            <a:avLst/>
          </a:prstGeom>
        </p:spPr>
      </p:pic>
      <p:sp>
        <p:nvSpPr>
          <p:cNvPr id="2" name="Rectangle 1"/>
          <p:cNvSpPr/>
          <p:nvPr/>
        </p:nvSpPr>
        <p:spPr>
          <a:xfrm>
            <a:off x="372208" y="4464797"/>
            <a:ext cx="5213046" cy="523220"/>
          </a:xfrm>
          <a:prstGeom prst="rect">
            <a:avLst/>
          </a:prstGeom>
        </p:spPr>
        <p:txBody>
          <a:bodyPr wrap="square" anchor="t">
            <a:spAutoFit/>
          </a:bodyPr>
          <a:lstStyle/>
          <a:p>
            <a:r>
              <a:rPr lang="en-US" sz="1400" dirty="0"/>
              <a:t>Source: </a:t>
            </a:r>
            <a:r>
              <a:rPr lang="en-US" sz="1400" dirty="0">
                <a:hlinkClick r:id="rId5"/>
              </a:rPr>
              <a:t>https://cew.georgetown.edu/states-initiative/</a:t>
            </a:r>
            <a:r>
              <a:rPr lang="en-US" sz="1400" dirty="0"/>
              <a:t> (accessed August 24, 2016) </a:t>
            </a:r>
          </a:p>
        </p:txBody>
      </p:sp>
    </p:spTree>
    <p:extLst>
      <p:ext uri="{BB962C8B-B14F-4D97-AF65-F5344CB8AC3E}">
        <p14:creationId xmlns:p14="http://schemas.microsoft.com/office/powerpoint/2010/main" val="363949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945E2-D93F-46CD-800B-E550D3C0EF15}"/>
              </a:ext>
            </a:extLst>
          </p:cNvPr>
          <p:cNvSpPr>
            <a:spLocks noGrp="1"/>
          </p:cNvSpPr>
          <p:nvPr>
            <p:ph type="title"/>
          </p:nvPr>
        </p:nvSpPr>
        <p:spPr>
          <a:xfrm>
            <a:off x="248193" y="365125"/>
            <a:ext cx="11782697" cy="1069779"/>
          </a:xfrm>
        </p:spPr>
        <p:txBody>
          <a:bodyPr>
            <a:normAutofit/>
          </a:bodyPr>
          <a:lstStyle/>
          <a:p>
            <a:r>
              <a:rPr lang="en-US" sz="3200" dirty="0">
                <a:solidFill>
                  <a:srgbClr val="EF8C15"/>
                </a:solidFill>
              </a:rPr>
              <a:t>Disconnect between Education to the Realities of Employment</a:t>
            </a:r>
          </a:p>
        </p:txBody>
      </p:sp>
      <p:graphicFrame>
        <p:nvGraphicFramePr>
          <p:cNvPr id="4" name="Content Placeholder 9">
            <a:extLst>
              <a:ext uri="{FF2B5EF4-FFF2-40B4-BE49-F238E27FC236}">
                <a16:creationId xmlns:a16="http://schemas.microsoft.com/office/drawing/2014/main" id="{B0B1D3D3-3C54-4083-A469-A43267CCC4F4}"/>
              </a:ext>
            </a:extLst>
          </p:cNvPr>
          <p:cNvGraphicFramePr>
            <a:graphicFrameLocks noGrp="1"/>
          </p:cNvGraphicFramePr>
          <p:nvPr>
            <p:ph idx="1"/>
          </p:nvPr>
        </p:nvGraphicFramePr>
        <p:xfrm>
          <a:off x="472750" y="1595537"/>
          <a:ext cx="10881050" cy="4702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4231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E1399DD8-938B-BB47-8DB1-FC3DA3FDF6CF}"/>
              </a:ext>
            </a:extLst>
          </p:cNvPr>
          <p:cNvSpPr txBox="1"/>
          <p:nvPr/>
        </p:nvSpPr>
        <p:spPr>
          <a:xfrm>
            <a:off x="1028700" y="1967266"/>
            <a:ext cx="2628900" cy="2547257"/>
          </a:xfrm>
          <a:prstGeom prst="ellipse">
            <a:avLst/>
          </a:prstGeom>
          <a:noFill/>
        </p:spPr>
        <p:txBody>
          <a:bodyPr vert="horz" lIns="91440" tIns="45720" rIns="91440" bIns="45720" rtlCol="0" anchor="ctr">
            <a:normAutofit/>
          </a:bodyPr>
          <a:lstStyle/>
          <a:p>
            <a:pPr algn="ctr">
              <a:lnSpc>
                <a:spcPct val="90000"/>
              </a:lnSpc>
              <a:spcBef>
                <a:spcPct val="0"/>
              </a:spcBef>
              <a:spcAft>
                <a:spcPts val="600"/>
              </a:spcAft>
            </a:pPr>
            <a:r>
              <a:rPr lang="en-US" sz="3300" kern="1200">
                <a:solidFill>
                  <a:srgbClr val="FFFFFF"/>
                </a:solidFill>
                <a:latin typeface="+mj-lt"/>
                <a:ea typeface="+mj-ea"/>
                <a:cs typeface="+mj-cs"/>
              </a:rPr>
              <a:t>How to Provide a solution</a:t>
            </a:r>
          </a:p>
        </p:txBody>
      </p:sp>
      <p:pic>
        <p:nvPicPr>
          <p:cNvPr id="4" name="Picture 3">
            <a:extLst>
              <a:ext uri="{FF2B5EF4-FFF2-40B4-BE49-F238E27FC236}">
                <a16:creationId xmlns:a16="http://schemas.microsoft.com/office/drawing/2014/main" id="{6E375B5D-7133-4320-BFB2-FCB641CAE5AC}"/>
              </a:ext>
            </a:extLst>
          </p:cNvPr>
          <p:cNvPicPr>
            <a:picLocks noChangeAspect="1"/>
          </p:cNvPicPr>
          <p:nvPr/>
        </p:nvPicPr>
        <p:blipFill>
          <a:blip r:embed="rId2"/>
          <a:stretch>
            <a:fillRect/>
          </a:stretch>
        </p:blipFill>
        <p:spPr>
          <a:xfrm>
            <a:off x="4777316" y="1566370"/>
            <a:ext cx="6780700" cy="3722931"/>
          </a:xfrm>
          <a:prstGeom prst="rect">
            <a:avLst/>
          </a:prstGeom>
        </p:spPr>
      </p:pic>
    </p:spTree>
    <p:extLst>
      <p:ext uri="{BB962C8B-B14F-4D97-AF65-F5344CB8AC3E}">
        <p14:creationId xmlns:p14="http://schemas.microsoft.com/office/powerpoint/2010/main" val="26227501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214546E-A64B-4124-93BB-5693BC72CAF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 name="Title 1">
            <a:extLst>
              <a:ext uri="{FF2B5EF4-FFF2-40B4-BE49-F238E27FC236}">
                <a16:creationId xmlns:a16="http://schemas.microsoft.com/office/drawing/2014/main" id="{796A2F5F-3D69-49BA-950F-97E5B47E8EB1}"/>
              </a:ext>
            </a:extLst>
          </p:cNvPr>
          <p:cNvSpPr>
            <a:spLocks noGrp="1"/>
          </p:cNvSpPr>
          <p:nvPr>
            <p:ph type="title"/>
          </p:nvPr>
        </p:nvSpPr>
        <p:spPr>
          <a:xfrm>
            <a:off x="655320" y="365125"/>
            <a:ext cx="7548154" cy="1293856"/>
          </a:xfrm>
        </p:spPr>
        <p:txBody>
          <a:bodyPr>
            <a:normAutofit/>
          </a:bodyPr>
          <a:lstStyle/>
          <a:p>
            <a:r>
              <a:rPr lang="en-US" dirty="0"/>
              <a:t>The Pathway 2 Careers Solution</a:t>
            </a:r>
          </a:p>
        </p:txBody>
      </p:sp>
      <p:cxnSp>
        <p:nvCxnSpPr>
          <p:cNvPr id="12" name="Straight Arrow Connector 11">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30234B4F-FC8C-47C1-9585-A1C739CECA88}"/>
              </a:ext>
            </a:extLst>
          </p:cNvPr>
          <p:cNvSpPr>
            <a:spLocks noGrp="1"/>
          </p:cNvSpPr>
          <p:nvPr>
            <p:ph idx="1"/>
          </p:nvPr>
        </p:nvSpPr>
        <p:spPr>
          <a:xfrm>
            <a:off x="655321" y="2575034"/>
            <a:ext cx="5120113" cy="3462228"/>
          </a:xfrm>
        </p:spPr>
        <p:txBody>
          <a:bodyPr>
            <a:normAutofit/>
          </a:bodyPr>
          <a:lstStyle/>
          <a:p>
            <a:pPr marL="0" indent="0">
              <a:spcAft>
                <a:spcPts val="600"/>
              </a:spcAft>
              <a:buNone/>
            </a:pPr>
            <a:r>
              <a:rPr lang="en-US" sz="1800" dirty="0"/>
              <a:t>Education + Industry</a:t>
            </a:r>
          </a:p>
          <a:p>
            <a:pPr lvl="1">
              <a:spcAft>
                <a:spcPts val="600"/>
              </a:spcAft>
            </a:pPr>
            <a:r>
              <a:rPr lang="en-US" sz="1800" dirty="0"/>
              <a:t>We connect education and industry to assist and motivate students to achieve employment success.</a:t>
            </a:r>
          </a:p>
          <a:p>
            <a:pPr marL="457200" lvl="1" indent="0">
              <a:spcAft>
                <a:spcPts val="600"/>
              </a:spcAft>
              <a:buNone/>
            </a:pPr>
            <a:endParaRPr lang="en-US" sz="1800" dirty="0"/>
          </a:p>
          <a:p>
            <a:pPr marL="0" indent="0">
              <a:spcAft>
                <a:spcPts val="600"/>
              </a:spcAft>
              <a:buNone/>
            </a:pPr>
            <a:r>
              <a:rPr lang="en-US" sz="1800" dirty="0"/>
              <a:t>Pathway2Careers</a:t>
            </a:r>
          </a:p>
          <a:p>
            <a:pPr lvl="1">
              <a:spcAft>
                <a:spcPts val="600"/>
              </a:spcAft>
            </a:pPr>
            <a:r>
              <a:rPr lang="en-US" sz="1800" dirty="0"/>
              <a:t>P2C offers the bridge between education and industry that can help educators and students connect with the opportunities in their local job market  </a:t>
            </a:r>
          </a:p>
        </p:txBody>
      </p:sp>
    </p:spTree>
    <p:extLst>
      <p:ext uri="{BB962C8B-B14F-4D97-AF65-F5344CB8AC3E}">
        <p14:creationId xmlns:p14="http://schemas.microsoft.com/office/powerpoint/2010/main" val="13693185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2D5C-5636-4B7C-A51B-F1FB1D50A46A}"/>
              </a:ext>
            </a:extLst>
          </p:cNvPr>
          <p:cNvSpPr>
            <a:spLocks noGrp="1"/>
          </p:cNvSpPr>
          <p:nvPr>
            <p:ph type="title"/>
          </p:nvPr>
        </p:nvSpPr>
        <p:spPr/>
        <p:txBody>
          <a:bodyPr/>
          <a:lstStyle/>
          <a:p>
            <a:r>
              <a:rPr lang="en-US" dirty="0"/>
              <a:t>The P2C Mission</a:t>
            </a:r>
          </a:p>
        </p:txBody>
      </p:sp>
      <p:sp>
        <p:nvSpPr>
          <p:cNvPr id="3" name="Content Placeholder 2">
            <a:extLst>
              <a:ext uri="{FF2B5EF4-FFF2-40B4-BE49-F238E27FC236}">
                <a16:creationId xmlns:a16="http://schemas.microsoft.com/office/drawing/2014/main" id="{E2AB9D4F-20D5-434F-85F5-6F026D163DD7}"/>
              </a:ext>
            </a:extLst>
          </p:cNvPr>
          <p:cNvSpPr>
            <a:spLocks noGrp="1"/>
          </p:cNvSpPr>
          <p:nvPr>
            <p:ph idx="1"/>
          </p:nvPr>
        </p:nvSpPr>
        <p:spPr>
          <a:xfrm>
            <a:off x="660919" y="3568867"/>
            <a:ext cx="6503436" cy="1839431"/>
          </a:xfrm>
        </p:spPr>
        <p:txBody>
          <a:bodyPr anchor="t" anchorCtr="0"/>
          <a:lstStyle/>
          <a:p>
            <a:pPr marL="0" indent="0" algn="ctr">
              <a:buNone/>
            </a:pPr>
            <a:r>
              <a:rPr lang="en-US" i="1" dirty="0"/>
              <a:t>Our goal is to assist students in becoming:</a:t>
            </a:r>
          </a:p>
          <a:p>
            <a:pPr marL="0" indent="0" algn="ctr">
              <a:buNone/>
            </a:pPr>
            <a:r>
              <a:rPr lang="en-US" b="1" i="1" dirty="0">
                <a:solidFill>
                  <a:schemeClr val="accent2"/>
                </a:solidFill>
              </a:rPr>
              <a:t>Career-Ready</a:t>
            </a:r>
          </a:p>
          <a:p>
            <a:pPr marL="0" indent="0" algn="ctr">
              <a:buNone/>
            </a:pPr>
            <a:r>
              <a:rPr lang="en-US" b="1" i="1" dirty="0">
                <a:solidFill>
                  <a:schemeClr val="accent2"/>
                </a:solidFill>
              </a:rPr>
              <a:t>Career-Wise</a:t>
            </a:r>
          </a:p>
          <a:p>
            <a:pPr marL="0" indent="0" algn="ctr">
              <a:buNone/>
            </a:pPr>
            <a:r>
              <a:rPr lang="en-US" b="1" i="1" dirty="0">
                <a:solidFill>
                  <a:schemeClr val="accent2"/>
                </a:solidFill>
              </a:rPr>
              <a:t>Career-Engaged</a:t>
            </a:r>
          </a:p>
        </p:txBody>
      </p:sp>
      <p:pic>
        <p:nvPicPr>
          <p:cNvPr id="6" name="Picture 5">
            <a:extLst>
              <a:ext uri="{FF2B5EF4-FFF2-40B4-BE49-F238E27FC236}">
                <a16:creationId xmlns:a16="http://schemas.microsoft.com/office/drawing/2014/main" id="{5B79CE79-DC5B-4467-942B-CCC7323D76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15442" y="3329727"/>
            <a:ext cx="3201913" cy="2567123"/>
          </a:xfrm>
          <a:prstGeom prst="rect">
            <a:avLst/>
          </a:prstGeom>
          <a:effectLst>
            <a:softEdge rad="127000"/>
          </a:effectLst>
        </p:spPr>
      </p:pic>
      <p:sp>
        <p:nvSpPr>
          <p:cNvPr id="7" name="Content Placeholder 2">
            <a:extLst>
              <a:ext uri="{FF2B5EF4-FFF2-40B4-BE49-F238E27FC236}">
                <a16:creationId xmlns:a16="http://schemas.microsoft.com/office/drawing/2014/main" id="{FD05C381-B455-4A20-A317-192D3F259DA0}"/>
              </a:ext>
            </a:extLst>
          </p:cNvPr>
          <p:cNvSpPr txBox="1">
            <a:spLocks/>
          </p:cNvSpPr>
          <p:nvPr/>
        </p:nvSpPr>
        <p:spPr>
          <a:xfrm>
            <a:off x="582187" y="1483822"/>
            <a:ext cx="11027626" cy="1463095"/>
          </a:xfrm>
          <a:prstGeom prst="rect">
            <a:avLst/>
          </a:prstGeom>
        </p:spPr>
        <p:txBody>
          <a:bodyPr vert="horz" lIns="91440" tIns="45720" rIns="91440" bIns="45720" rtlCol="0" anchor="t" anchorCtr="0">
            <a:normAutofit/>
          </a:bodyPr>
          <a:lstStyle>
            <a:lvl1pPr marL="228600" indent="-228600" algn="l" defTabSz="914400" rtl="0" eaLnBrk="1" latinLnBrk="0" hangingPunct="1">
              <a:lnSpc>
                <a:spcPct val="100000"/>
              </a:lnSpc>
              <a:spcBef>
                <a:spcPts val="0"/>
              </a:spcBef>
              <a:buFont typeface="Arial" panose="020B0604020202020204" pitchFamily="34" charset="0"/>
              <a:buChar char="•"/>
              <a:defRPr sz="2800" kern="1200">
                <a:solidFill>
                  <a:srgbClr val="58585A"/>
                </a:solidFill>
                <a:latin typeface="+mj-lt"/>
                <a:ea typeface="Malgun Gothic Semilight" panose="020B0502040204020203" pitchFamily="34" charset="-128"/>
                <a:cs typeface="Malgun Gothic Semilight" panose="020B0502040204020203" pitchFamily="34" charset="-128"/>
              </a:defRPr>
            </a:lvl1pPr>
            <a:lvl2pPr marL="685800" indent="-228600" algn="l" defTabSz="914400" rtl="0" eaLnBrk="1" latinLnBrk="0" hangingPunct="1">
              <a:lnSpc>
                <a:spcPct val="100000"/>
              </a:lnSpc>
              <a:spcBef>
                <a:spcPts val="0"/>
              </a:spcBef>
              <a:buFont typeface="Arial" panose="020B0604020202020204" pitchFamily="34" charset="0"/>
              <a:buChar char="•"/>
              <a:defRPr sz="2400" kern="1200">
                <a:solidFill>
                  <a:srgbClr val="58585A"/>
                </a:solidFill>
                <a:latin typeface="+mj-lt"/>
                <a:ea typeface="Malgun Gothic Semilight" panose="020B0502040204020203" pitchFamily="34" charset="-128"/>
                <a:cs typeface="Malgun Gothic Semilight" panose="020B0502040204020203" pitchFamily="34" charset="-128"/>
              </a:defRPr>
            </a:lvl2pPr>
            <a:lvl3pPr marL="1143000" indent="-228600" algn="l" defTabSz="914400" rtl="0" eaLnBrk="1" latinLnBrk="0" hangingPunct="1">
              <a:lnSpc>
                <a:spcPct val="100000"/>
              </a:lnSpc>
              <a:spcBef>
                <a:spcPts val="0"/>
              </a:spcBef>
              <a:buFont typeface="Arial" panose="020B0604020202020204" pitchFamily="34" charset="0"/>
              <a:buChar char="•"/>
              <a:defRPr sz="2000" kern="1200">
                <a:solidFill>
                  <a:srgbClr val="58585A"/>
                </a:solidFill>
                <a:latin typeface="+mj-lt"/>
                <a:ea typeface="Malgun Gothic Semilight" panose="020B0502040204020203" pitchFamily="34" charset="-128"/>
                <a:cs typeface="Malgun Gothic Semilight" panose="020B0502040204020203" pitchFamily="34" charset="-128"/>
              </a:defRPr>
            </a:lvl3pPr>
            <a:lvl4pPr marL="1600200" indent="-228600" algn="l" defTabSz="914400" rtl="0" eaLnBrk="1" latinLnBrk="0" hangingPunct="1">
              <a:lnSpc>
                <a:spcPct val="100000"/>
              </a:lnSpc>
              <a:spcBef>
                <a:spcPts val="0"/>
              </a:spcBef>
              <a:buFont typeface="Arial" panose="020B0604020202020204" pitchFamily="34" charset="0"/>
              <a:buChar char="•"/>
              <a:defRPr sz="1800" kern="1200">
                <a:solidFill>
                  <a:srgbClr val="58585A"/>
                </a:solidFill>
                <a:latin typeface="+mj-lt"/>
                <a:ea typeface="Malgun Gothic Semilight" panose="020B0502040204020203" pitchFamily="34" charset="-128"/>
                <a:cs typeface="Malgun Gothic Semilight" panose="020B0502040204020203" pitchFamily="34" charset="-128"/>
              </a:defRPr>
            </a:lvl4pPr>
            <a:lvl5pPr marL="2057400" indent="-228600" algn="l" defTabSz="914400" rtl="0" eaLnBrk="1" latinLnBrk="0" hangingPunct="1">
              <a:lnSpc>
                <a:spcPct val="100000"/>
              </a:lnSpc>
              <a:spcBef>
                <a:spcPts val="0"/>
              </a:spcBef>
              <a:buFont typeface="Arial" panose="020B0604020202020204" pitchFamily="34" charset="0"/>
              <a:buChar char="•"/>
              <a:defRPr sz="1800" kern="1200">
                <a:solidFill>
                  <a:srgbClr val="58585A"/>
                </a:solidFill>
                <a:latin typeface="+mj-lt"/>
                <a:ea typeface="Malgun Gothic Semilight" panose="020B0502040204020203" pitchFamily="34" charset="-128"/>
                <a:cs typeface="Malgun Gothic Semilight" panose="020B0502040204020203"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i="1" dirty="0"/>
              <a:t>The mission of Pathway2Careers is to promote education with destination through the creation of high-quality tools and resources that enhance the intersection of educational practices with high-value career opportunities.  </a:t>
            </a:r>
          </a:p>
          <a:p>
            <a:pPr marL="0" indent="0">
              <a:buFont typeface="Arial" panose="020B0604020202020204" pitchFamily="34" charset="0"/>
              <a:buNone/>
            </a:pPr>
            <a:endParaRPr lang="en-US" b="1" i="1" dirty="0">
              <a:solidFill>
                <a:schemeClr val="accent2"/>
              </a:solidFill>
            </a:endParaRPr>
          </a:p>
        </p:txBody>
      </p:sp>
    </p:spTree>
    <p:extLst>
      <p:ext uri="{BB962C8B-B14F-4D97-AF65-F5344CB8AC3E}">
        <p14:creationId xmlns:p14="http://schemas.microsoft.com/office/powerpoint/2010/main" val="2157356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16">
            <a:extLst>
              <a:ext uri="{FF2B5EF4-FFF2-40B4-BE49-F238E27FC236}">
                <a16:creationId xmlns:a16="http://schemas.microsoft.com/office/drawing/2014/main" id="{25168E7B-6D42-4B3A-B7A1-17D4C49EC9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18">
            <a:extLst>
              <a:ext uri="{FF2B5EF4-FFF2-40B4-BE49-F238E27FC236}">
                <a16:creationId xmlns:a16="http://schemas.microsoft.com/office/drawing/2014/main" id="{98A030C2-9F23-4593-9F99-7B73C232A4C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tle 3">
            <a:extLst>
              <a:ext uri="{FF2B5EF4-FFF2-40B4-BE49-F238E27FC236}">
                <a16:creationId xmlns:a16="http://schemas.microsoft.com/office/drawing/2014/main" id="{59DEEC5D-DC7A-2243-A290-DDA30B1F11F5}"/>
              </a:ext>
            </a:extLst>
          </p:cNvPr>
          <p:cNvSpPr>
            <a:spLocks noGrp="1"/>
          </p:cNvSpPr>
          <p:nvPr>
            <p:ph type="ctrTitle"/>
          </p:nvPr>
        </p:nvSpPr>
        <p:spPr>
          <a:xfrm>
            <a:off x="2726432" y="1741337"/>
            <a:ext cx="6739136" cy="2387918"/>
          </a:xfrm>
        </p:spPr>
        <p:txBody>
          <a:bodyPr anchor="b">
            <a:normAutofit/>
          </a:bodyPr>
          <a:lstStyle/>
          <a:p>
            <a:r>
              <a:rPr lang="en-US" sz="5100" dirty="0">
                <a:solidFill>
                  <a:srgbClr val="FFFFFF"/>
                </a:solidFill>
              </a:rPr>
              <a:t>Has personalized learning has gotten it wrong?</a:t>
            </a:r>
          </a:p>
        </p:txBody>
      </p:sp>
      <p:sp>
        <p:nvSpPr>
          <p:cNvPr id="5" name="Subtitle 4">
            <a:extLst>
              <a:ext uri="{FF2B5EF4-FFF2-40B4-BE49-F238E27FC236}">
                <a16:creationId xmlns:a16="http://schemas.microsoft.com/office/drawing/2014/main" id="{727428C2-E43A-3B4E-ACDE-0C098E161A0B}"/>
              </a:ext>
            </a:extLst>
          </p:cNvPr>
          <p:cNvSpPr>
            <a:spLocks noGrp="1"/>
          </p:cNvSpPr>
          <p:nvPr>
            <p:ph type="subTitle" idx="1"/>
          </p:nvPr>
        </p:nvSpPr>
        <p:spPr>
          <a:xfrm>
            <a:off x="2729559" y="4200522"/>
            <a:ext cx="6740685" cy="682079"/>
          </a:xfrm>
        </p:spPr>
        <p:txBody>
          <a:bodyPr>
            <a:normAutofit/>
          </a:bodyPr>
          <a:lstStyle/>
          <a:p>
            <a:endParaRPr lang="en-US">
              <a:solidFill>
                <a:srgbClr val="FFFFFF"/>
              </a:solidFill>
            </a:endParaRPr>
          </a:p>
        </p:txBody>
      </p:sp>
    </p:spTree>
    <p:extLst>
      <p:ext uri="{BB962C8B-B14F-4D97-AF65-F5344CB8AC3E}">
        <p14:creationId xmlns:p14="http://schemas.microsoft.com/office/powerpoint/2010/main" val="33988971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DA1CE-D6F1-4AEB-8956-E31E92FB4576}"/>
              </a:ext>
            </a:extLst>
          </p:cNvPr>
          <p:cNvSpPr>
            <a:spLocks noGrp="1"/>
          </p:cNvSpPr>
          <p:nvPr>
            <p:ph type="title"/>
          </p:nvPr>
        </p:nvSpPr>
        <p:spPr/>
        <p:txBody>
          <a:bodyPr/>
          <a:lstStyle/>
          <a:p>
            <a:r>
              <a:rPr lang="en-US" dirty="0"/>
              <a:t>Career-Wise</a:t>
            </a:r>
          </a:p>
        </p:txBody>
      </p:sp>
      <p:sp>
        <p:nvSpPr>
          <p:cNvPr id="3" name="Content Placeholder 2">
            <a:extLst>
              <a:ext uri="{FF2B5EF4-FFF2-40B4-BE49-F238E27FC236}">
                <a16:creationId xmlns:a16="http://schemas.microsoft.com/office/drawing/2014/main" id="{B958893D-7AC6-4C89-852F-21949A963228}"/>
              </a:ext>
            </a:extLst>
          </p:cNvPr>
          <p:cNvSpPr>
            <a:spLocks noGrp="1"/>
          </p:cNvSpPr>
          <p:nvPr>
            <p:ph idx="1"/>
          </p:nvPr>
        </p:nvSpPr>
        <p:spPr>
          <a:xfrm>
            <a:off x="838200" y="1271224"/>
            <a:ext cx="10515600" cy="5073572"/>
          </a:xfrm>
        </p:spPr>
        <p:txBody>
          <a:bodyPr>
            <a:normAutofit/>
          </a:bodyPr>
          <a:lstStyle/>
          <a:p>
            <a:pPr marL="0" indent="0" algn="ctr">
              <a:buNone/>
            </a:pPr>
            <a:r>
              <a:rPr lang="en-US" sz="2400" dirty="0">
                <a:solidFill>
                  <a:schemeClr val="accent6"/>
                </a:solidFill>
              </a:rPr>
              <a:t>Students will have the necessary information to support informed career decisions.</a:t>
            </a:r>
          </a:p>
        </p:txBody>
      </p:sp>
      <p:pic>
        <p:nvPicPr>
          <p:cNvPr id="7" name="Picture 6">
            <a:extLst>
              <a:ext uri="{FF2B5EF4-FFF2-40B4-BE49-F238E27FC236}">
                <a16:creationId xmlns:a16="http://schemas.microsoft.com/office/drawing/2014/main" id="{E98C629B-3DCC-463C-96D6-AB019AB9C20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16000" y="1951081"/>
            <a:ext cx="2235364" cy="2898336"/>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651E3C5A-3BF6-4674-86CE-37048684C31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39864" y="3454926"/>
            <a:ext cx="2235365" cy="2918089"/>
          </a:xfrm>
          <a:prstGeom prst="rect">
            <a:avLst/>
          </a:prstGeom>
          <a:noFill/>
          <a:ln>
            <a:solidFill>
              <a:schemeClr val="bg1">
                <a:lumMod val="75000"/>
              </a:schemeClr>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162801F5-F66E-4CD2-B000-F22B53E6932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79097" y="1951081"/>
            <a:ext cx="3917943" cy="2106389"/>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EDC2CC3F-E3C6-454B-974F-5140F6FDA98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08735" y="4227681"/>
            <a:ext cx="3864441" cy="2173554"/>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11" name="TextBox 10">
            <a:extLst>
              <a:ext uri="{FF2B5EF4-FFF2-40B4-BE49-F238E27FC236}">
                <a16:creationId xmlns:a16="http://schemas.microsoft.com/office/drawing/2014/main" id="{4F0BD467-9309-45A7-9BE4-CA1B4A346C77}"/>
              </a:ext>
            </a:extLst>
          </p:cNvPr>
          <p:cNvSpPr txBox="1"/>
          <p:nvPr/>
        </p:nvSpPr>
        <p:spPr>
          <a:xfrm>
            <a:off x="558716" y="1965786"/>
            <a:ext cx="4701421" cy="4308872"/>
          </a:xfrm>
          <a:prstGeom prst="rect">
            <a:avLst/>
          </a:prstGeom>
          <a:noFill/>
        </p:spPr>
        <p:txBody>
          <a:bodyPr wrap="square" rtlCol="0">
            <a:spAutoFit/>
          </a:bodyPr>
          <a:lstStyle/>
          <a:p>
            <a:r>
              <a:rPr lang="en-US" b="1" dirty="0">
                <a:solidFill>
                  <a:srgbClr val="E98409"/>
                </a:solidFill>
                <a:latin typeface="+mj-lt"/>
              </a:rPr>
              <a:t>Target Outputs:  </a:t>
            </a:r>
            <a:r>
              <a:rPr lang="en-US" dirty="0">
                <a:solidFill>
                  <a:srgbClr val="58585A"/>
                </a:solidFill>
                <a:latin typeface="+mj-lt"/>
              </a:rPr>
              <a:t>tools and services that support critical awareness of labor market demands, career requirements, and education pathways </a:t>
            </a:r>
          </a:p>
          <a:p>
            <a:endParaRPr lang="en-US" sz="1000" dirty="0">
              <a:solidFill>
                <a:schemeClr val="accent5">
                  <a:lumMod val="75000"/>
                </a:schemeClr>
              </a:solidFill>
              <a:latin typeface="+mj-lt"/>
            </a:endParaRPr>
          </a:p>
          <a:p>
            <a:r>
              <a:rPr lang="en-US" b="1" dirty="0">
                <a:solidFill>
                  <a:srgbClr val="E98409"/>
                </a:solidFill>
                <a:latin typeface="+mj-lt"/>
              </a:rPr>
              <a:t>Currently Available</a:t>
            </a:r>
          </a:p>
          <a:p>
            <a:pPr marL="511175" indent="-187325">
              <a:buFont typeface="Wingdings" panose="05000000000000000000" pitchFamily="2" charset="2"/>
              <a:buChar char="§"/>
            </a:pPr>
            <a:r>
              <a:rPr lang="en-US" dirty="0">
                <a:solidFill>
                  <a:srgbClr val="58585A"/>
                </a:solidFill>
                <a:latin typeface="+mj-lt"/>
              </a:rPr>
              <a:t>Labor Market Exploration System </a:t>
            </a:r>
          </a:p>
          <a:p>
            <a:pPr marL="511175" lvl="1" indent="-187325"/>
            <a:r>
              <a:rPr lang="en-US" dirty="0">
                <a:solidFill>
                  <a:srgbClr val="58585A"/>
                </a:solidFill>
                <a:latin typeface="+mj-lt"/>
              </a:rPr>
              <a:t>		</a:t>
            </a:r>
            <a:r>
              <a:rPr lang="en-US" i="1" dirty="0">
                <a:solidFill>
                  <a:srgbClr val="58585A"/>
                </a:solidFill>
                <a:latin typeface="+mj-lt"/>
              </a:rPr>
              <a:t>State and Local Data</a:t>
            </a:r>
          </a:p>
          <a:p>
            <a:pPr marL="511175" lvl="1" indent="-187325"/>
            <a:endParaRPr lang="en-US" sz="1000" dirty="0">
              <a:solidFill>
                <a:srgbClr val="58585A"/>
              </a:solidFill>
              <a:latin typeface="+mj-lt"/>
            </a:endParaRPr>
          </a:p>
          <a:p>
            <a:pPr marL="511175" indent="-187325">
              <a:buFont typeface="Wingdings" panose="05000000000000000000" pitchFamily="2" charset="2"/>
              <a:buChar char="§"/>
            </a:pPr>
            <a:r>
              <a:rPr lang="en-US" dirty="0">
                <a:solidFill>
                  <a:srgbClr val="58585A"/>
                </a:solidFill>
                <a:latin typeface="+mj-lt"/>
              </a:rPr>
              <a:t>Online Professional Development </a:t>
            </a:r>
          </a:p>
          <a:p>
            <a:pPr marL="511175" lvl="1" indent="-187325"/>
            <a:r>
              <a:rPr lang="en-US" dirty="0">
                <a:solidFill>
                  <a:srgbClr val="58585A"/>
                </a:solidFill>
                <a:latin typeface="+mj-lt"/>
              </a:rPr>
              <a:t>		</a:t>
            </a:r>
            <a:r>
              <a:rPr lang="en-US" i="1" dirty="0">
                <a:solidFill>
                  <a:srgbClr val="58585A"/>
                </a:solidFill>
                <a:latin typeface="+mj-lt"/>
              </a:rPr>
              <a:t>Designed for Educators</a:t>
            </a:r>
          </a:p>
          <a:p>
            <a:pPr marL="511175" lvl="1" indent="-187325"/>
            <a:endParaRPr lang="en-US" sz="1000" dirty="0">
              <a:solidFill>
                <a:srgbClr val="58585A"/>
              </a:solidFill>
              <a:latin typeface="+mj-lt"/>
            </a:endParaRPr>
          </a:p>
          <a:p>
            <a:pPr marL="511175" indent="-187325">
              <a:buFont typeface="Wingdings" panose="05000000000000000000" pitchFamily="2" charset="2"/>
              <a:buChar char="§"/>
            </a:pPr>
            <a:r>
              <a:rPr lang="en-US" dirty="0">
                <a:solidFill>
                  <a:srgbClr val="58585A"/>
                </a:solidFill>
                <a:latin typeface="+mj-lt"/>
              </a:rPr>
              <a:t>Employer Survey Tool</a:t>
            </a:r>
          </a:p>
          <a:p>
            <a:pPr marL="511175" indent="-187325">
              <a:buFont typeface="Wingdings" panose="05000000000000000000" pitchFamily="2" charset="2"/>
              <a:buChar char="§"/>
            </a:pPr>
            <a:endParaRPr lang="en-US" sz="1000" dirty="0">
              <a:solidFill>
                <a:srgbClr val="58585A"/>
              </a:solidFill>
              <a:latin typeface="+mj-lt"/>
            </a:endParaRPr>
          </a:p>
          <a:p>
            <a:pPr marL="511175" indent="-187325">
              <a:buFont typeface="Wingdings" panose="05000000000000000000" pitchFamily="2" charset="2"/>
              <a:buChar char="§"/>
            </a:pPr>
            <a:r>
              <a:rPr lang="en-US" dirty="0">
                <a:solidFill>
                  <a:srgbClr val="58585A"/>
                </a:solidFill>
                <a:latin typeface="+mj-lt"/>
              </a:rPr>
              <a:t>State and Regional Labor Market Reports</a:t>
            </a:r>
          </a:p>
          <a:p>
            <a:pPr marL="314325" indent="-188595">
              <a:buFont typeface="Wingdings" panose="05000000000000000000" pitchFamily="2" charset="2"/>
              <a:buChar char="§"/>
            </a:pPr>
            <a:endParaRPr lang="en-US" sz="1000" dirty="0">
              <a:solidFill>
                <a:schemeClr val="accent5">
                  <a:lumMod val="75000"/>
                </a:schemeClr>
              </a:solidFill>
              <a:latin typeface="+mj-lt"/>
            </a:endParaRPr>
          </a:p>
          <a:p>
            <a:r>
              <a:rPr lang="en-US" b="1" dirty="0">
                <a:solidFill>
                  <a:srgbClr val="E98409"/>
                </a:solidFill>
                <a:latin typeface="+mj-lt"/>
              </a:rPr>
              <a:t>Current Development</a:t>
            </a:r>
          </a:p>
          <a:p>
            <a:pPr marL="511175" indent="-187325">
              <a:buFont typeface="Wingdings" panose="05000000000000000000" pitchFamily="2" charset="2"/>
              <a:buChar char="§"/>
              <a:tabLst>
                <a:tab pos="511175" algn="l"/>
              </a:tabLst>
            </a:pPr>
            <a:r>
              <a:rPr lang="en-US" dirty="0">
                <a:solidFill>
                  <a:srgbClr val="58585A"/>
                </a:solidFill>
                <a:latin typeface="+mj-lt"/>
              </a:rPr>
              <a:t>Student Career Exploration System</a:t>
            </a:r>
          </a:p>
        </p:txBody>
      </p:sp>
    </p:spTree>
    <p:extLst>
      <p:ext uri="{BB962C8B-B14F-4D97-AF65-F5344CB8AC3E}">
        <p14:creationId xmlns:p14="http://schemas.microsoft.com/office/powerpoint/2010/main" val="4683434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DA1CE-D6F1-4AEB-8956-E31E92FB4576}"/>
              </a:ext>
            </a:extLst>
          </p:cNvPr>
          <p:cNvSpPr>
            <a:spLocks noGrp="1"/>
          </p:cNvSpPr>
          <p:nvPr>
            <p:ph type="title"/>
          </p:nvPr>
        </p:nvSpPr>
        <p:spPr/>
        <p:txBody>
          <a:bodyPr/>
          <a:lstStyle/>
          <a:p>
            <a:r>
              <a:rPr lang="en-US" dirty="0"/>
              <a:t>Career-Engaged</a:t>
            </a:r>
          </a:p>
        </p:txBody>
      </p:sp>
      <p:sp>
        <p:nvSpPr>
          <p:cNvPr id="3" name="Content Placeholder 2">
            <a:extLst>
              <a:ext uri="{FF2B5EF4-FFF2-40B4-BE49-F238E27FC236}">
                <a16:creationId xmlns:a16="http://schemas.microsoft.com/office/drawing/2014/main" id="{B958893D-7AC6-4C89-852F-21949A963228}"/>
              </a:ext>
            </a:extLst>
          </p:cNvPr>
          <p:cNvSpPr>
            <a:spLocks noGrp="1"/>
          </p:cNvSpPr>
          <p:nvPr>
            <p:ph idx="1"/>
          </p:nvPr>
        </p:nvSpPr>
        <p:spPr>
          <a:xfrm>
            <a:off x="691860" y="1271223"/>
            <a:ext cx="10941424" cy="5073572"/>
          </a:xfrm>
        </p:spPr>
        <p:txBody>
          <a:bodyPr>
            <a:normAutofit/>
          </a:bodyPr>
          <a:lstStyle/>
          <a:p>
            <a:pPr marL="0" indent="0" algn="ctr">
              <a:buNone/>
            </a:pPr>
            <a:r>
              <a:rPr lang="en-US" sz="2400" dirty="0">
                <a:solidFill>
                  <a:schemeClr val="accent6"/>
                </a:solidFill>
              </a:rPr>
              <a:t>Students will be motivated to develop foundational skills and seek career opportunities.</a:t>
            </a:r>
          </a:p>
        </p:txBody>
      </p:sp>
      <p:sp>
        <p:nvSpPr>
          <p:cNvPr id="11" name="TextBox 10">
            <a:extLst>
              <a:ext uri="{FF2B5EF4-FFF2-40B4-BE49-F238E27FC236}">
                <a16:creationId xmlns:a16="http://schemas.microsoft.com/office/drawing/2014/main" id="{4F0BD467-9309-45A7-9BE4-CA1B4A346C77}"/>
              </a:ext>
            </a:extLst>
          </p:cNvPr>
          <p:cNvSpPr txBox="1"/>
          <p:nvPr/>
        </p:nvSpPr>
        <p:spPr>
          <a:xfrm>
            <a:off x="558717" y="1965786"/>
            <a:ext cx="4692632" cy="3477875"/>
          </a:xfrm>
          <a:prstGeom prst="rect">
            <a:avLst/>
          </a:prstGeom>
          <a:noFill/>
        </p:spPr>
        <p:txBody>
          <a:bodyPr wrap="square" rtlCol="0">
            <a:spAutoFit/>
          </a:bodyPr>
          <a:lstStyle/>
          <a:p>
            <a:r>
              <a:rPr lang="en-US" b="1" dirty="0">
                <a:solidFill>
                  <a:srgbClr val="E98409"/>
                </a:solidFill>
                <a:latin typeface="+mj-lt"/>
              </a:rPr>
              <a:t>Target Outputs:  </a:t>
            </a:r>
            <a:r>
              <a:rPr lang="en-US" dirty="0">
                <a:solidFill>
                  <a:srgbClr val="58585A"/>
                </a:solidFill>
                <a:latin typeface="+mj-lt"/>
              </a:rPr>
              <a:t>career-relevant learning opportunities aligned with personal career choices that allow students to experience purpose in education and motivation to learn</a:t>
            </a:r>
          </a:p>
          <a:p>
            <a:endParaRPr lang="en-US" sz="2000" dirty="0">
              <a:solidFill>
                <a:schemeClr val="accent5">
                  <a:lumMod val="75000"/>
                </a:schemeClr>
              </a:solidFill>
              <a:latin typeface="+mj-lt"/>
            </a:endParaRPr>
          </a:p>
          <a:p>
            <a:r>
              <a:rPr lang="en-US" b="1" dirty="0">
                <a:solidFill>
                  <a:srgbClr val="E98409"/>
                </a:solidFill>
                <a:latin typeface="+mj-lt"/>
              </a:rPr>
              <a:t>Currently Available</a:t>
            </a:r>
            <a:endParaRPr lang="en-US" sz="1000" dirty="0">
              <a:solidFill>
                <a:srgbClr val="58585A"/>
              </a:solidFill>
              <a:latin typeface="+mj-lt"/>
            </a:endParaRPr>
          </a:p>
          <a:p>
            <a:pPr marL="511175" indent="-187325">
              <a:buFont typeface="Wingdings" panose="05000000000000000000" pitchFamily="2" charset="2"/>
              <a:buChar char="§"/>
            </a:pPr>
            <a:r>
              <a:rPr lang="en-US" dirty="0">
                <a:solidFill>
                  <a:srgbClr val="58585A"/>
                </a:solidFill>
                <a:latin typeface="+mj-lt"/>
              </a:rPr>
              <a:t>Conceptual Framework and Development Strategy for Choice-Based Career Learning System</a:t>
            </a:r>
          </a:p>
          <a:p>
            <a:pPr marL="314325" indent="-188595">
              <a:buFont typeface="Wingdings" panose="05000000000000000000" pitchFamily="2" charset="2"/>
              <a:buChar char="§"/>
            </a:pPr>
            <a:endParaRPr lang="en-US" sz="2000" dirty="0">
              <a:solidFill>
                <a:schemeClr val="accent5">
                  <a:lumMod val="75000"/>
                </a:schemeClr>
              </a:solidFill>
              <a:latin typeface="+mj-lt"/>
            </a:endParaRPr>
          </a:p>
          <a:p>
            <a:r>
              <a:rPr lang="en-US" b="1" dirty="0">
                <a:solidFill>
                  <a:srgbClr val="E98409"/>
                </a:solidFill>
                <a:latin typeface="+mj-lt"/>
              </a:rPr>
              <a:t>Future Development</a:t>
            </a:r>
          </a:p>
          <a:p>
            <a:pPr marL="511175" indent="-187325">
              <a:buFont typeface="Wingdings" panose="05000000000000000000" pitchFamily="2" charset="2"/>
              <a:buChar char="§"/>
              <a:tabLst>
                <a:tab pos="511175" algn="l"/>
              </a:tabLst>
            </a:pPr>
            <a:r>
              <a:rPr lang="en-US" dirty="0">
                <a:solidFill>
                  <a:srgbClr val="58585A"/>
                </a:solidFill>
                <a:latin typeface="+mj-lt"/>
              </a:rPr>
              <a:t>Choice-Based Career Learning System</a:t>
            </a:r>
          </a:p>
        </p:txBody>
      </p:sp>
      <p:pic>
        <p:nvPicPr>
          <p:cNvPr id="4" name="Picture 3">
            <a:extLst>
              <a:ext uri="{FF2B5EF4-FFF2-40B4-BE49-F238E27FC236}">
                <a16:creationId xmlns:a16="http://schemas.microsoft.com/office/drawing/2014/main" id="{F410970D-1A55-451E-BF5D-F9B51A8D56A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43342" y="1792985"/>
            <a:ext cx="4486063" cy="4342125"/>
          </a:xfrm>
          <a:prstGeom prst="rect">
            <a:avLst/>
          </a:prstGeom>
        </p:spPr>
      </p:pic>
      <p:sp>
        <p:nvSpPr>
          <p:cNvPr id="13" name="Title 1">
            <a:extLst>
              <a:ext uri="{FF2B5EF4-FFF2-40B4-BE49-F238E27FC236}">
                <a16:creationId xmlns:a16="http://schemas.microsoft.com/office/drawing/2014/main" id="{C5FE8D38-4FA6-46D0-8896-10F11955F4E7}"/>
              </a:ext>
            </a:extLst>
          </p:cNvPr>
          <p:cNvSpPr txBox="1">
            <a:spLocks/>
          </p:cNvSpPr>
          <p:nvPr/>
        </p:nvSpPr>
        <p:spPr>
          <a:xfrm>
            <a:off x="5486401" y="2291749"/>
            <a:ext cx="2019858" cy="957180"/>
          </a:xfrm>
          <a:prstGeom prst="rect">
            <a:avLst/>
          </a:prstGeom>
        </p:spPr>
        <p:txBody>
          <a:bodyPr vert="horz" lIns="100584" tIns="50292" rIns="100584" bIns="50292" rtlCol="0" anchor="ctr" anchorCtr="0">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en-US" sz="1800" dirty="0">
                <a:solidFill>
                  <a:schemeClr val="accent1"/>
                </a:solidFill>
              </a:rPr>
              <a:t>Personalized Learning in Context</a:t>
            </a:r>
          </a:p>
        </p:txBody>
      </p:sp>
      <p:pic>
        <p:nvPicPr>
          <p:cNvPr id="14" name="Picture 13">
            <a:extLst>
              <a:ext uri="{FF2B5EF4-FFF2-40B4-BE49-F238E27FC236}">
                <a16:creationId xmlns:a16="http://schemas.microsoft.com/office/drawing/2014/main" id="{0E01C51E-5EAA-4221-92CC-BAF8B4A9F93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28264" y="3842327"/>
            <a:ext cx="2329517" cy="1623659"/>
          </a:xfrm>
          <a:prstGeom prst="rect">
            <a:avLst/>
          </a:prstGeom>
        </p:spPr>
      </p:pic>
    </p:spTree>
    <p:extLst>
      <p:ext uri="{BB962C8B-B14F-4D97-AF65-F5344CB8AC3E}">
        <p14:creationId xmlns:p14="http://schemas.microsoft.com/office/powerpoint/2010/main" val="395432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4AB92AF-7E05-4936-AAE2-CA74B4260E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33273" y="1783959"/>
            <a:ext cx="2250892" cy="3082459"/>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9EADA1CE-D6F1-4AEB-8956-E31E92FB4576}"/>
              </a:ext>
            </a:extLst>
          </p:cNvPr>
          <p:cNvSpPr>
            <a:spLocks noGrp="1"/>
          </p:cNvSpPr>
          <p:nvPr>
            <p:ph type="title"/>
          </p:nvPr>
        </p:nvSpPr>
        <p:spPr/>
        <p:txBody>
          <a:bodyPr/>
          <a:lstStyle/>
          <a:p>
            <a:r>
              <a:rPr lang="en-US" dirty="0"/>
              <a:t>Career-Ready</a:t>
            </a:r>
          </a:p>
        </p:txBody>
      </p:sp>
      <p:sp>
        <p:nvSpPr>
          <p:cNvPr id="3" name="Content Placeholder 2">
            <a:extLst>
              <a:ext uri="{FF2B5EF4-FFF2-40B4-BE49-F238E27FC236}">
                <a16:creationId xmlns:a16="http://schemas.microsoft.com/office/drawing/2014/main" id="{B958893D-7AC6-4C89-852F-21949A963228}"/>
              </a:ext>
            </a:extLst>
          </p:cNvPr>
          <p:cNvSpPr>
            <a:spLocks noGrp="1"/>
          </p:cNvSpPr>
          <p:nvPr>
            <p:ph idx="1"/>
          </p:nvPr>
        </p:nvSpPr>
        <p:spPr>
          <a:xfrm>
            <a:off x="691860" y="1271223"/>
            <a:ext cx="10941424" cy="5073572"/>
          </a:xfrm>
        </p:spPr>
        <p:txBody>
          <a:bodyPr>
            <a:normAutofit/>
          </a:bodyPr>
          <a:lstStyle/>
          <a:p>
            <a:pPr marL="0" indent="0" algn="ctr">
              <a:buNone/>
            </a:pPr>
            <a:r>
              <a:rPr lang="en-US" sz="2400" dirty="0">
                <a:solidFill>
                  <a:schemeClr val="accent6"/>
                </a:solidFill>
              </a:rPr>
              <a:t>Students will have the skills needed to achieve employment success.</a:t>
            </a:r>
          </a:p>
        </p:txBody>
      </p:sp>
      <p:sp>
        <p:nvSpPr>
          <p:cNvPr id="11" name="TextBox 10">
            <a:extLst>
              <a:ext uri="{FF2B5EF4-FFF2-40B4-BE49-F238E27FC236}">
                <a16:creationId xmlns:a16="http://schemas.microsoft.com/office/drawing/2014/main" id="{4F0BD467-9309-45A7-9BE4-CA1B4A346C77}"/>
              </a:ext>
            </a:extLst>
          </p:cNvPr>
          <p:cNvSpPr txBox="1"/>
          <p:nvPr/>
        </p:nvSpPr>
        <p:spPr>
          <a:xfrm>
            <a:off x="524274" y="1882945"/>
            <a:ext cx="3693262" cy="4308872"/>
          </a:xfrm>
          <a:prstGeom prst="rect">
            <a:avLst/>
          </a:prstGeom>
          <a:noFill/>
        </p:spPr>
        <p:txBody>
          <a:bodyPr wrap="square" rtlCol="0">
            <a:spAutoFit/>
          </a:bodyPr>
          <a:lstStyle/>
          <a:p>
            <a:r>
              <a:rPr lang="en-US" b="1" dirty="0">
                <a:solidFill>
                  <a:srgbClr val="E98409"/>
                </a:solidFill>
                <a:latin typeface="+mj-lt"/>
              </a:rPr>
              <a:t>Target Outputs:  </a:t>
            </a:r>
            <a:r>
              <a:rPr lang="en-US" dirty="0">
                <a:solidFill>
                  <a:srgbClr val="58585A"/>
                </a:solidFill>
                <a:latin typeface="+mj-lt"/>
              </a:rPr>
              <a:t>high-quality math and reading curriculum that presents fundamental concepts in the context of high-value careers aligned with students’ personal career goals</a:t>
            </a:r>
          </a:p>
          <a:p>
            <a:endParaRPr lang="en-US" sz="2000" dirty="0">
              <a:solidFill>
                <a:schemeClr val="accent5">
                  <a:lumMod val="75000"/>
                </a:schemeClr>
              </a:solidFill>
              <a:latin typeface="+mj-lt"/>
            </a:endParaRPr>
          </a:p>
          <a:p>
            <a:r>
              <a:rPr lang="en-US" b="1" dirty="0">
                <a:solidFill>
                  <a:srgbClr val="E98409"/>
                </a:solidFill>
                <a:latin typeface="+mj-lt"/>
              </a:rPr>
              <a:t>Currently Available</a:t>
            </a:r>
            <a:endParaRPr lang="en-US" sz="1000" dirty="0">
              <a:solidFill>
                <a:srgbClr val="58585A"/>
              </a:solidFill>
              <a:latin typeface="+mj-lt"/>
            </a:endParaRPr>
          </a:p>
          <a:p>
            <a:pPr marL="511175" indent="-187325">
              <a:buFont typeface="Wingdings" panose="05000000000000000000" pitchFamily="2" charset="2"/>
              <a:buChar char="§"/>
            </a:pPr>
            <a:r>
              <a:rPr lang="en-US" dirty="0">
                <a:solidFill>
                  <a:srgbClr val="58585A"/>
                </a:solidFill>
                <a:latin typeface="+mj-lt"/>
              </a:rPr>
              <a:t>Conceptual Framework and Development Strategy for Career-Relevant Math and Reading Curriculum</a:t>
            </a:r>
          </a:p>
          <a:p>
            <a:pPr marL="314325" indent="-188595">
              <a:buFont typeface="Wingdings" panose="05000000000000000000" pitchFamily="2" charset="2"/>
              <a:buChar char="§"/>
            </a:pPr>
            <a:endParaRPr lang="en-US" sz="2000" dirty="0">
              <a:solidFill>
                <a:schemeClr val="accent5">
                  <a:lumMod val="75000"/>
                </a:schemeClr>
              </a:solidFill>
              <a:latin typeface="+mj-lt"/>
            </a:endParaRPr>
          </a:p>
          <a:p>
            <a:r>
              <a:rPr lang="en-US" b="1" dirty="0">
                <a:solidFill>
                  <a:srgbClr val="E98409"/>
                </a:solidFill>
                <a:latin typeface="+mj-lt"/>
              </a:rPr>
              <a:t>Future Development</a:t>
            </a:r>
          </a:p>
          <a:p>
            <a:pPr marL="511175" indent="-187325">
              <a:buFont typeface="Wingdings" panose="05000000000000000000" pitchFamily="2" charset="2"/>
              <a:buChar char="§"/>
              <a:tabLst>
                <a:tab pos="511175" algn="l"/>
              </a:tabLst>
            </a:pPr>
            <a:r>
              <a:rPr lang="en-US" dirty="0">
                <a:solidFill>
                  <a:srgbClr val="58585A"/>
                </a:solidFill>
                <a:latin typeface="+mj-lt"/>
              </a:rPr>
              <a:t>Career-Relevant Math and Reading Curriculum</a:t>
            </a:r>
          </a:p>
        </p:txBody>
      </p:sp>
      <p:pic>
        <p:nvPicPr>
          <p:cNvPr id="8" name="Picture 7">
            <a:extLst>
              <a:ext uri="{FF2B5EF4-FFF2-40B4-BE49-F238E27FC236}">
                <a16:creationId xmlns:a16="http://schemas.microsoft.com/office/drawing/2014/main" id="{2D77C019-402E-4C26-A99C-C74C4922BB8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80037" y="1964105"/>
            <a:ext cx="2166701" cy="2902410"/>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0E677580-A745-497B-A7B6-E4F481A888C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16769" y="2524540"/>
            <a:ext cx="2166701" cy="2919085"/>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25AA19F0-0916-4BC3-8EBA-51FA4834DE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613894" y="3197509"/>
            <a:ext cx="2243598" cy="2994308"/>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22" name="Picture 21">
            <a:extLst>
              <a:ext uri="{FF2B5EF4-FFF2-40B4-BE49-F238E27FC236}">
                <a16:creationId xmlns:a16="http://schemas.microsoft.com/office/drawing/2014/main" id="{B1909175-A8D5-4AC2-AD07-A02FD974BE9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495538" y="2383806"/>
            <a:ext cx="2243598" cy="3082459"/>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23" name="Picture 22">
            <a:extLst>
              <a:ext uri="{FF2B5EF4-FFF2-40B4-BE49-F238E27FC236}">
                <a16:creationId xmlns:a16="http://schemas.microsoft.com/office/drawing/2014/main" id="{FDE71976-ADA3-4DC9-97B7-B5EFA6BF136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615138" y="3197509"/>
            <a:ext cx="2280647" cy="3082459"/>
          </a:xfrm>
          <a:prstGeom prst="rect">
            <a:avLst/>
          </a:prstGeom>
          <a:ln>
            <a:solidFill>
              <a:schemeClr val="bg1">
                <a:lumMod val="6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56009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2B433-8CE8-43AD-8300-E233255BD8D1}"/>
              </a:ext>
            </a:extLst>
          </p:cNvPr>
          <p:cNvSpPr>
            <a:spLocks noGrp="1"/>
          </p:cNvSpPr>
          <p:nvPr>
            <p:ph type="title"/>
          </p:nvPr>
        </p:nvSpPr>
        <p:spPr>
          <a:xfrm>
            <a:off x="711923" y="107066"/>
            <a:ext cx="10515600" cy="1008181"/>
          </a:xfrm>
        </p:spPr>
        <p:txBody>
          <a:bodyPr>
            <a:normAutofit/>
          </a:bodyPr>
          <a:lstStyle/>
          <a:p>
            <a:r>
              <a:rPr lang="en-US" sz="3200" dirty="0"/>
              <a:t>What we know works:  </a:t>
            </a:r>
            <a:br>
              <a:rPr lang="en-US" sz="3200" dirty="0"/>
            </a:br>
            <a:r>
              <a:rPr lang="en-US" sz="3200" dirty="0"/>
              <a:t>Preparing Students for Employment Success</a:t>
            </a:r>
          </a:p>
        </p:txBody>
      </p:sp>
      <p:sp>
        <p:nvSpPr>
          <p:cNvPr id="3" name="Content Placeholder 2">
            <a:extLst>
              <a:ext uri="{FF2B5EF4-FFF2-40B4-BE49-F238E27FC236}">
                <a16:creationId xmlns:a16="http://schemas.microsoft.com/office/drawing/2014/main" id="{88AF142A-EDA5-41FD-B279-750E0A49EFF4}"/>
              </a:ext>
            </a:extLst>
          </p:cNvPr>
          <p:cNvSpPr>
            <a:spLocks noGrp="1"/>
          </p:cNvSpPr>
          <p:nvPr>
            <p:ph idx="1"/>
          </p:nvPr>
        </p:nvSpPr>
        <p:spPr>
          <a:xfrm>
            <a:off x="838200" y="1660690"/>
            <a:ext cx="10515600" cy="482146"/>
          </a:xfrm>
        </p:spPr>
        <p:txBody>
          <a:bodyPr>
            <a:normAutofit lnSpcReduction="10000"/>
          </a:bodyPr>
          <a:lstStyle/>
          <a:p>
            <a:pPr marL="0" indent="0" algn="ctr">
              <a:buNone/>
            </a:pPr>
            <a:r>
              <a:rPr lang="en-US" dirty="0"/>
              <a:t>Make education relevant to personal employment goals</a:t>
            </a:r>
          </a:p>
          <a:p>
            <a:pPr marL="0" indent="0">
              <a:buNone/>
            </a:pPr>
            <a:endParaRPr lang="en-US" dirty="0"/>
          </a:p>
        </p:txBody>
      </p:sp>
      <p:sp>
        <p:nvSpPr>
          <p:cNvPr id="6" name="Content Placeholder 3">
            <a:extLst>
              <a:ext uri="{FF2B5EF4-FFF2-40B4-BE49-F238E27FC236}">
                <a16:creationId xmlns:a16="http://schemas.microsoft.com/office/drawing/2014/main" id="{9F649EA2-FCBA-4887-A844-18963BCD4FAF}"/>
              </a:ext>
            </a:extLst>
          </p:cNvPr>
          <p:cNvSpPr txBox="1">
            <a:spLocks/>
          </p:cNvSpPr>
          <p:nvPr/>
        </p:nvSpPr>
        <p:spPr>
          <a:xfrm>
            <a:off x="6222277" y="2460170"/>
            <a:ext cx="5384075" cy="3712437"/>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4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1pPr>
            <a:lvl2pPr marL="685800" indent="-228600" algn="l" defTabSz="914400" rtl="0" eaLnBrk="1" latinLnBrk="0" hangingPunct="1">
              <a:lnSpc>
                <a:spcPct val="90000"/>
              </a:lnSpc>
              <a:spcBef>
                <a:spcPts val="500"/>
              </a:spcBef>
              <a:buFont typeface="Wingdings" panose="05000000000000000000" pitchFamily="2" charset="2"/>
              <a:buChar char="§"/>
              <a:defRPr sz="20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3pPr>
            <a:lvl4pPr marL="1600200" indent="-228600" algn="l" defTabSz="914400" rtl="0" eaLnBrk="1" latinLnBrk="0" hangingPunct="1">
              <a:lnSpc>
                <a:spcPct val="90000"/>
              </a:lnSpc>
              <a:spcBef>
                <a:spcPts val="500"/>
              </a:spcBef>
              <a:buFont typeface="Wingdings" panose="05000000000000000000" pitchFamily="2" charset="2"/>
              <a:buChar char="§"/>
              <a:defRPr sz="16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4pPr>
            <a:lvl5pPr marL="2057400" indent="-228600" algn="l" defTabSz="914400" rtl="0" eaLnBrk="1" latinLnBrk="0" hangingPunct="1">
              <a:lnSpc>
                <a:spcPct val="90000"/>
              </a:lnSpc>
              <a:spcBef>
                <a:spcPts val="500"/>
              </a:spcBef>
              <a:buFont typeface="Wingdings" panose="05000000000000000000" pitchFamily="2" charset="2"/>
              <a:buChar char="§"/>
              <a:defRPr sz="16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t>When students experience </a:t>
            </a:r>
            <a:r>
              <a:rPr lang="en-US" sz="1800" b="1" dirty="0">
                <a:solidFill>
                  <a:srgbClr val="F16936"/>
                </a:solidFill>
              </a:rPr>
              <a:t>choice</a:t>
            </a:r>
            <a:r>
              <a:rPr lang="en-US" sz="1800" dirty="0"/>
              <a:t> in their learning…</a:t>
            </a:r>
          </a:p>
        </p:txBody>
      </p:sp>
      <p:sp>
        <p:nvSpPr>
          <p:cNvPr id="7" name="Content Placeholder 3">
            <a:extLst>
              <a:ext uri="{FF2B5EF4-FFF2-40B4-BE49-F238E27FC236}">
                <a16:creationId xmlns:a16="http://schemas.microsoft.com/office/drawing/2014/main" id="{C4A6CC62-9C9B-49A0-BB66-FE0172FE0A62}"/>
              </a:ext>
            </a:extLst>
          </p:cNvPr>
          <p:cNvSpPr txBox="1">
            <a:spLocks/>
          </p:cNvSpPr>
          <p:nvPr/>
        </p:nvSpPr>
        <p:spPr>
          <a:xfrm>
            <a:off x="422365" y="2460170"/>
            <a:ext cx="5547360" cy="3712437"/>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4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1pPr>
            <a:lvl2pPr marL="685800" indent="-228600" algn="l" defTabSz="914400" rtl="0" eaLnBrk="1" latinLnBrk="0" hangingPunct="1">
              <a:lnSpc>
                <a:spcPct val="90000"/>
              </a:lnSpc>
              <a:spcBef>
                <a:spcPts val="500"/>
              </a:spcBef>
              <a:buFont typeface="Wingdings" panose="05000000000000000000" pitchFamily="2" charset="2"/>
              <a:buChar char="§"/>
              <a:defRPr sz="20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3pPr>
            <a:lvl4pPr marL="1600200" indent="-228600" algn="l" defTabSz="914400" rtl="0" eaLnBrk="1" latinLnBrk="0" hangingPunct="1">
              <a:lnSpc>
                <a:spcPct val="90000"/>
              </a:lnSpc>
              <a:spcBef>
                <a:spcPts val="500"/>
              </a:spcBef>
              <a:buFont typeface="Wingdings" panose="05000000000000000000" pitchFamily="2" charset="2"/>
              <a:buChar char="§"/>
              <a:defRPr sz="16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4pPr>
            <a:lvl5pPr marL="2057400" indent="-228600" algn="l" defTabSz="914400" rtl="0" eaLnBrk="1" latinLnBrk="0" hangingPunct="1">
              <a:lnSpc>
                <a:spcPct val="90000"/>
              </a:lnSpc>
              <a:spcBef>
                <a:spcPts val="500"/>
              </a:spcBef>
              <a:buFont typeface="Wingdings" panose="05000000000000000000" pitchFamily="2" charset="2"/>
              <a:buChar char="§"/>
              <a:defRPr sz="1600" kern="1200">
                <a:solidFill>
                  <a:schemeClr val="bg2">
                    <a:lumMod val="5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t>When students experience </a:t>
            </a:r>
            <a:r>
              <a:rPr lang="en-US" sz="1800" b="1" dirty="0">
                <a:solidFill>
                  <a:srgbClr val="F16936"/>
                </a:solidFill>
              </a:rPr>
              <a:t>purpose</a:t>
            </a:r>
            <a:r>
              <a:rPr lang="en-US" sz="1800" dirty="0"/>
              <a:t> in their learning…</a:t>
            </a:r>
          </a:p>
          <a:p>
            <a:pPr marL="0" indent="0">
              <a:buNone/>
            </a:pPr>
            <a:endParaRPr lang="en-US" sz="1800" dirty="0"/>
          </a:p>
          <a:p>
            <a:pPr marL="0" indent="0">
              <a:buNone/>
            </a:pPr>
            <a:endParaRPr lang="en-US" sz="1800" dirty="0"/>
          </a:p>
        </p:txBody>
      </p:sp>
      <p:graphicFrame>
        <p:nvGraphicFramePr>
          <p:cNvPr id="8" name="Diagram 7">
            <a:extLst>
              <a:ext uri="{FF2B5EF4-FFF2-40B4-BE49-F238E27FC236}">
                <a16:creationId xmlns:a16="http://schemas.microsoft.com/office/drawing/2014/main" id="{01AC2F42-A931-4F5B-AA2B-AD28CB5C4BF4}"/>
              </a:ext>
            </a:extLst>
          </p:cNvPr>
          <p:cNvGraphicFramePr/>
          <p:nvPr>
            <p:extLst/>
          </p:nvPr>
        </p:nvGraphicFramePr>
        <p:xfrm>
          <a:off x="422365" y="2911093"/>
          <a:ext cx="4720046" cy="2890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Diagram 11">
            <a:extLst>
              <a:ext uri="{FF2B5EF4-FFF2-40B4-BE49-F238E27FC236}">
                <a16:creationId xmlns:a16="http://schemas.microsoft.com/office/drawing/2014/main" id="{F37051D6-7870-4FBD-8CB9-53B6EB905FF9}"/>
              </a:ext>
            </a:extLst>
          </p:cNvPr>
          <p:cNvGraphicFramePr/>
          <p:nvPr>
            <p:extLst/>
          </p:nvPr>
        </p:nvGraphicFramePr>
        <p:xfrm>
          <a:off x="6633754" y="2911093"/>
          <a:ext cx="4720046" cy="28900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9" name="Diagram 18">
            <a:extLst>
              <a:ext uri="{FF2B5EF4-FFF2-40B4-BE49-F238E27FC236}">
                <a16:creationId xmlns:a16="http://schemas.microsoft.com/office/drawing/2014/main" id="{8863E471-CBD9-41F5-98BE-7BACF473343B}"/>
              </a:ext>
            </a:extLst>
          </p:cNvPr>
          <p:cNvGraphicFramePr/>
          <p:nvPr>
            <p:extLst/>
          </p:nvPr>
        </p:nvGraphicFramePr>
        <p:xfrm>
          <a:off x="4591396" y="2911093"/>
          <a:ext cx="2756655" cy="260265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982717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4322C3A9-28B6-4F30-9815-78E4E9097D0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79602" y="3204137"/>
            <a:ext cx="5003241" cy="3165631"/>
          </a:xfrm>
          <a:prstGeom prst="rect">
            <a:avLst/>
          </a:prstGeom>
          <a:ln>
            <a:solidFill>
              <a:schemeClr val="bg1">
                <a:lumMod val="75000"/>
              </a:schemeClr>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1EC2CCE3-1A08-4DD2-AED5-670CF0E685D9}"/>
              </a:ext>
            </a:extLst>
          </p:cNvPr>
          <p:cNvSpPr>
            <a:spLocks noGrp="1"/>
          </p:cNvSpPr>
          <p:nvPr>
            <p:ph type="title"/>
          </p:nvPr>
        </p:nvSpPr>
        <p:spPr/>
        <p:txBody>
          <a:bodyPr/>
          <a:lstStyle/>
          <a:p>
            <a:r>
              <a:rPr lang="en-US" dirty="0"/>
              <a:t>       </a:t>
            </a:r>
            <a:r>
              <a:rPr lang="en-US" sz="3200" dirty="0"/>
              <a:t>Pathways2Careers Works!</a:t>
            </a:r>
          </a:p>
        </p:txBody>
      </p:sp>
      <p:pic>
        <p:nvPicPr>
          <p:cNvPr id="11" name="Picture 10">
            <a:extLst>
              <a:ext uri="{FF2B5EF4-FFF2-40B4-BE49-F238E27FC236}">
                <a16:creationId xmlns:a16="http://schemas.microsoft.com/office/drawing/2014/main" id="{9F89AFC7-0FE2-46C7-AAF6-EC4CF28EB13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00801" y="314689"/>
            <a:ext cx="2913198" cy="2754238"/>
          </a:xfrm>
          <a:prstGeom prst="rect">
            <a:avLst/>
          </a:prstGeom>
          <a:ln>
            <a:solidFill>
              <a:schemeClr val="bg1">
                <a:lumMod val="75000"/>
              </a:schemeClr>
            </a:solidFill>
          </a:ln>
          <a:effectLst>
            <a:outerShdw blurRad="50800" dist="38100" dir="2700000" algn="tl" rotWithShape="0">
              <a:prstClr val="black">
                <a:alpha val="40000"/>
              </a:prstClr>
            </a:outerShdw>
          </a:effectLst>
        </p:spPr>
      </p:pic>
      <p:pic>
        <p:nvPicPr>
          <p:cNvPr id="25" name="Picture 24">
            <a:extLst>
              <a:ext uri="{FF2B5EF4-FFF2-40B4-BE49-F238E27FC236}">
                <a16:creationId xmlns:a16="http://schemas.microsoft.com/office/drawing/2014/main" id="{12A0D60B-99F8-48B0-B085-045BB3F5B31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84977" y="1438501"/>
            <a:ext cx="1487719" cy="1269094"/>
          </a:xfrm>
          <a:prstGeom prst="rect">
            <a:avLst/>
          </a:prstGeom>
        </p:spPr>
      </p:pic>
      <p:pic>
        <p:nvPicPr>
          <p:cNvPr id="24" name="Picture 23">
            <a:extLst>
              <a:ext uri="{FF2B5EF4-FFF2-40B4-BE49-F238E27FC236}">
                <a16:creationId xmlns:a16="http://schemas.microsoft.com/office/drawing/2014/main" id="{785BB381-B668-404A-A1BB-BFA60E48E20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53365" y="1740424"/>
            <a:ext cx="1653659" cy="1463713"/>
          </a:xfrm>
          <a:prstGeom prst="rect">
            <a:avLst/>
          </a:prstGeom>
        </p:spPr>
      </p:pic>
      <p:pic>
        <p:nvPicPr>
          <p:cNvPr id="45" name="Picture 44">
            <a:extLst>
              <a:ext uri="{FF2B5EF4-FFF2-40B4-BE49-F238E27FC236}">
                <a16:creationId xmlns:a16="http://schemas.microsoft.com/office/drawing/2014/main" id="{6596E8F1-C191-4B61-888E-5412879B21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8200" y="1291774"/>
            <a:ext cx="2718428" cy="2020594"/>
          </a:xfrm>
          <a:prstGeom prst="rect">
            <a:avLst/>
          </a:prstGeom>
        </p:spPr>
      </p:pic>
      <p:pic>
        <p:nvPicPr>
          <p:cNvPr id="47" name="Picture 46">
            <a:extLst>
              <a:ext uri="{FF2B5EF4-FFF2-40B4-BE49-F238E27FC236}">
                <a16:creationId xmlns:a16="http://schemas.microsoft.com/office/drawing/2014/main" id="{2E995B0E-7D06-4FF8-81AB-2475704FF0B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8200" y="174364"/>
            <a:ext cx="859246" cy="829097"/>
          </a:xfrm>
          <a:prstGeom prst="rect">
            <a:avLst/>
          </a:prstGeom>
        </p:spPr>
      </p:pic>
      <p:pic>
        <p:nvPicPr>
          <p:cNvPr id="9" name="Picture 8">
            <a:extLst>
              <a:ext uri="{FF2B5EF4-FFF2-40B4-BE49-F238E27FC236}">
                <a16:creationId xmlns:a16="http://schemas.microsoft.com/office/drawing/2014/main" id="{34FB772C-9DA0-43BD-A7EB-D0DC8D0ADBB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09157" y="3429000"/>
            <a:ext cx="5875024" cy="2925065"/>
          </a:xfrm>
          <a:prstGeom prst="rect">
            <a:avLst/>
          </a:prstGeom>
          <a:noFill/>
          <a:ln>
            <a:solidFill>
              <a:schemeClr val="bg1">
                <a:lumMod val="75000"/>
              </a:schemeClr>
            </a:solidFill>
          </a:ln>
          <a:effectLst>
            <a:outerShdw blurRad="50800" dist="38100" dir="2700000" algn="tl" rotWithShape="0">
              <a:prstClr val="black">
                <a:alpha val="40000"/>
              </a:prstClr>
            </a:outerShdw>
          </a:effectLst>
        </p:spPr>
      </p:pic>
      <p:pic>
        <p:nvPicPr>
          <p:cNvPr id="55" name="Picture 54">
            <a:extLst>
              <a:ext uri="{FF2B5EF4-FFF2-40B4-BE49-F238E27FC236}">
                <a16:creationId xmlns:a16="http://schemas.microsoft.com/office/drawing/2014/main" id="{017C2AC5-74F5-45DE-9B5B-E78A5A6722D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873311" y="479679"/>
            <a:ext cx="729144" cy="506780"/>
          </a:xfrm>
          <a:prstGeom prst="rect">
            <a:avLst/>
          </a:prstGeom>
        </p:spPr>
      </p:pic>
    </p:spTree>
    <p:extLst>
      <p:ext uri="{BB962C8B-B14F-4D97-AF65-F5344CB8AC3E}">
        <p14:creationId xmlns:p14="http://schemas.microsoft.com/office/powerpoint/2010/main" val="2126628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E2E0AFE-704B-4CB8-AB9D-D44727875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3" y="321176"/>
            <a:ext cx="5759117" cy="5896743"/>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D7C5DB-D829-1C45-8C9C-06E1875A988A}"/>
              </a:ext>
            </a:extLst>
          </p:cNvPr>
          <p:cNvSpPr>
            <a:spLocks noGrp="1"/>
          </p:cNvSpPr>
          <p:nvPr>
            <p:ph type="title"/>
          </p:nvPr>
        </p:nvSpPr>
        <p:spPr>
          <a:xfrm>
            <a:off x="821516" y="436833"/>
            <a:ext cx="4911826" cy="1344975"/>
          </a:xfrm>
        </p:spPr>
        <p:txBody>
          <a:bodyPr>
            <a:normAutofit/>
          </a:bodyPr>
          <a:lstStyle/>
          <a:p>
            <a:r>
              <a:rPr lang="en-US" sz="4000" dirty="0"/>
              <a:t>Current Successes</a:t>
            </a:r>
          </a:p>
        </p:txBody>
      </p:sp>
      <p:sp>
        <p:nvSpPr>
          <p:cNvPr id="3" name="Content Placeholder 2">
            <a:extLst>
              <a:ext uri="{FF2B5EF4-FFF2-40B4-BE49-F238E27FC236}">
                <a16:creationId xmlns:a16="http://schemas.microsoft.com/office/drawing/2014/main" id="{BA44135F-8FC8-0A40-88A6-457611B53139}"/>
              </a:ext>
            </a:extLst>
          </p:cNvPr>
          <p:cNvSpPr>
            <a:spLocks noGrp="1"/>
          </p:cNvSpPr>
          <p:nvPr>
            <p:ph idx="1"/>
          </p:nvPr>
        </p:nvSpPr>
        <p:spPr>
          <a:xfrm>
            <a:off x="821516" y="1615541"/>
            <a:ext cx="4911827" cy="3626917"/>
          </a:xfrm>
        </p:spPr>
        <p:txBody>
          <a:bodyPr>
            <a:normAutofit/>
          </a:bodyPr>
          <a:lstStyle/>
          <a:p>
            <a:pPr>
              <a:spcAft>
                <a:spcPts val="600"/>
              </a:spcAft>
            </a:pPr>
            <a:r>
              <a:rPr lang="en-US" dirty="0"/>
              <a:t>Tennessee</a:t>
            </a:r>
          </a:p>
          <a:p>
            <a:pPr>
              <a:spcAft>
                <a:spcPts val="600"/>
              </a:spcAft>
            </a:pPr>
            <a:r>
              <a:rPr lang="en-US" dirty="0"/>
              <a:t>New Mexico</a:t>
            </a:r>
          </a:p>
          <a:p>
            <a:pPr>
              <a:spcAft>
                <a:spcPts val="600"/>
              </a:spcAft>
            </a:pPr>
            <a:r>
              <a:rPr lang="en-US" dirty="0"/>
              <a:t>West Virginia</a:t>
            </a:r>
          </a:p>
          <a:p>
            <a:pPr>
              <a:spcAft>
                <a:spcPts val="600"/>
              </a:spcAft>
            </a:pPr>
            <a:r>
              <a:rPr lang="en-US" dirty="0"/>
              <a:t>Kentucky</a:t>
            </a:r>
          </a:p>
          <a:p>
            <a:pPr>
              <a:spcAft>
                <a:spcPts val="600"/>
              </a:spcAft>
            </a:pPr>
            <a:r>
              <a:rPr lang="en-US" dirty="0"/>
              <a:t>Nebraska</a:t>
            </a:r>
          </a:p>
          <a:p>
            <a:pPr>
              <a:spcAft>
                <a:spcPts val="600"/>
              </a:spcAft>
            </a:pPr>
            <a:r>
              <a:rPr lang="en-US" dirty="0"/>
              <a:t>Arkansas</a:t>
            </a:r>
          </a:p>
        </p:txBody>
      </p:sp>
      <p:pic>
        <p:nvPicPr>
          <p:cNvPr id="9" name="Picture 8" descr="A screenshot of a social media post&#10;&#10;Description automatically generated">
            <a:extLst>
              <a:ext uri="{FF2B5EF4-FFF2-40B4-BE49-F238E27FC236}">
                <a16:creationId xmlns:a16="http://schemas.microsoft.com/office/drawing/2014/main" id="{C6E9799A-DE61-BB46-8F93-CF379C111F4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59732" y="360048"/>
            <a:ext cx="1724850" cy="2190287"/>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EAEB11AD-DCE4-2A43-B7CA-193A42FF44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47240" y="694599"/>
            <a:ext cx="3024720" cy="1708967"/>
          </a:xfrm>
          <a:prstGeom prst="rect">
            <a:avLst/>
          </a:prstGeom>
        </p:spPr>
      </p:pic>
      <p:pic>
        <p:nvPicPr>
          <p:cNvPr id="7" name="Picture 6" descr="A sign on the side of a mountain&#10;&#10;Description automatically generated">
            <a:extLst>
              <a:ext uri="{FF2B5EF4-FFF2-40B4-BE49-F238E27FC236}">
                <a16:creationId xmlns:a16="http://schemas.microsoft.com/office/drawing/2014/main" id="{2007B6A1-F282-F847-88B0-DD77164608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38732" y="2979452"/>
            <a:ext cx="5433229" cy="3069774"/>
          </a:xfrm>
          <a:prstGeom prst="rect">
            <a:avLst/>
          </a:prstGeom>
        </p:spPr>
      </p:pic>
    </p:spTree>
    <p:extLst>
      <p:ext uri="{BB962C8B-B14F-4D97-AF65-F5344CB8AC3E}">
        <p14:creationId xmlns:p14="http://schemas.microsoft.com/office/powerpoint/2010/main" val="3419629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19">
            <a:extLst>
              <a:ext uri="{FF2B5EF4-FFF2-40B4-BE49-F238E27FC236}">
                <a16:creationId xmlns:a16="http://schemas.microsoft.com/office/drawing/2014/main" id="{AFA67CD3-AB4E-4A7A-BEB8-53C445D8C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1">
            <a:extLst>
              <a:ext uri="{FF2B5EF4-FFF2-40B4-BE49-F238E27FC236}">
                <a16:creationId xmlns:a16="http://schemas.microsoft.com/office/drawing/2014/main" id="{07CF545F-9C2E-4446-97CD-AD92990C2B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2290D83-F4A4-944A-BA29-43EDC28CAFA5}"/>
              </a:ext>
            </a:extLst>
          </p:cNvPr>
          <p:cNvSpPr>
            <a:spLocks noGrp="1"/>
          </p:cNvSpPr>
          <p:nvPr>
            <p:ph type="title"/>
          </p:nvPr>
        </p:nvSpPr>
        <p:spPr>
          <a:xfrm>
            <a:off x="6094105" y="802955"/>
            <a:ext cx="4977976" cy="1454051"/>
          </a:xfrm>
        </p:spPr>
        <p:txBody>
          <a:bodyPr>
            <a:normAutofit/>
          </a:bodyPr>
          <a:lstStyle/>
          <a:p>
            <a:r>
              <a:rPr lang="en-US">
                <a:solidFill>
                  <a:srgbClr val="000000"/>
                </a:solidFill>
              </a:rPr>
              <a:t>Personalized Learning Model</a:t>
            </a:r>
          </a:p>
        </p:txBody>
      </p:sp>
      <p:sp>
        <p:nvSpPr>
          <p:cNvPr id="28" name="Freeform 62">
            <a:extLst>
              <a:ext uri="{FF2B5EF4-FFF2-40B4-BE49-F238E27FC236}">
                <a16:creationId xmlns:a16="http://schemas.microsoft.com/office/drawing/2014/main" id="{339C8D78-A644-462F-B674-F440635E53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CDB58F53-F0D0-1D4D-92DA-D29E9890A5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254" y="1629089"/>
            <a:ext cx="3620021" cy="3620021"/>
          </a:xfrm>
          <a:prstGeom prst="rect">
            <a:avLst/>
          </a:prstGeom>
        </p:spPr>
      </p:pic>
      <p:graphicFrame>
        <p:nvGraphicFramePr>
          <p:cNvPr id="6" name="Content Placeholder 2">
            <a:extLst>
              <a:ext uri="{FF2B5EF4-FFF2-40B4-BE49-F238E27FC236}">
                <a16:creationId xmlns:a16="http://schemas.microsoft.com/office/drawing/2014/main" id="{0860B666-70F5-4C0C-A77E-C7D365FE6BE6}"/>
              </a:ext>
            </a:extLst>
          </p:cNvPr>
          <p:cNvGraphicFramePr>
            <a:graphicFrameLocks noGrp="1"/>
          </p:cNvGraphicFramePr>
          <p:nvPr>
            <p:ph idx="1"/>
            <p:extLst>
              <p:ext uri="{D42A27DB-BD31-4B8C-83A1-F6EECF244321}">
                <p14:modId xmlns:p14="http://schemas.microsoft.com/office/powerpoint/2010/main" val="2300456490"/>
              </p:ext>
            </p:extLst>
          </p:nvPr>
        </p:nvGraphicFramePr>
        <p:xfrm>
          <a:off x="6090574" y="2421682"/>
          <a:ext cx="4977578" cy="363928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07068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4CEC5-960A-6243-9B0D-E597A35736F9}"/>
              </a:ext>
            </a:extLst>
          </p:cNvPr>
          <p:cNvSpPr>
            <a:spLocks noGrp="1"/>
          </p:cNvSpPr>
          <p:nvPr>
            <p:ph type="title"/>
          </p:nvPr>
        </p:nvSpPr>
        <p:spPr>
          <a:xfrm>
            <a:off x="838200" y="365125"/>
            <a:ext cx="10515600" cy="1325563"/>
          </a:xfrm>
        </p:spPr>
        <p:txBody>
          <a:bodyPr>
            <a:normAutofit/>
          </a:bodyPr>
          <a:lstStyle/>
          <a:p>
            <a:r>
              <a:rPr lang="en-US" dirty="0"/>
              <a:t>Where has it Gone Wrong?</a:t>
            </a:r>
          </a:p>
        </p:txBody>
      </p:sp>
      <p:graphicFrame>
        <p:nvGraphicFramePr>
          <p:cNvPr id="5" name="Content Placeholder 2">
            <a:extLst>
              <a:ext uri="{FF2B5EF4-FFF2-40B4-BE49-F238E27FC236}">
                <a16:creationId xmlns:a16="http://schemas.microsoft.com/office/drawing/2014/main" id="{D0DA00F3-7E28-4245-9777-75B7CF94DEA1}"/>
              </a:ext>
            </a:extLst>
          </p:cNvPr>
          <p:cNvGraphicFramePr>
            <a:graphicFrameLocks noGrp="1"/>
          </p:cNvGraphicFramePr>
          <p:nvPr>
            <p:ph idx="1"/>
            <p:extLst>
              <p:ext uri="{D42A27DB-BD31-4B8C-83A1-F6EECF244321}">
                <p14:modId xmlns:p14="http://schemas.microsoft.com/office/powerpoint/2010/main" val="3171502739"/>
              </p:ext>
            </p:extLst>
          </p:nvPr>
        </p:nvGraphicFramePr>
        <p:xfrm>
          <a:off x="707572" y="1253331"/>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63045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B343F34-1D70-AF41-923E-46A210C69112}"/>
              </a:ext>
            </a:extLst>
          </p:cNvPr>
          <p:cNvSpPr>
            <a:spLocks noGrp="1"/>
          </p:cNvSpPr>
          <p:nvPr>
            <p:ph type="title"/>
          </p:nvPr>
        </p:nvSpPr>
        <p:spPr/>
        <p:txBody>
          <a:bodyPr/>
          <a:lstStyle/>
          <a:p>
            <a:r>
              <a:rPr lang="en-US" dirty="0"/>
              <a:t>NAEP Math Scores</a:t>
            </a:r>
          </a:p>
        </p:txBody>
      </p:sp>
      <p:pic>
        <p:nvPicPr>
          <p:cNvPr id="20" name="Content Placeholder 19">
            <a:extLst>
              <a:ext uri="{FF2B5EF4-FFF2-40B4-BE49-F238E27FC236}">
                <a16:creationId xmlns:a16="http://schemas.microsoft.com/office/drawing/2014/main" id="{083CC09B-D57D-3A4F-82AF-A3AB8D6048FB}"/>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543015" y="1343025"/>
            <a:ext cx="9105970" cy="5002213"/>
          </a:xfrm>
          <a:prstGeom prst="rect">
            <a:avLst/>
          </a:prstGeom>
        </p:spPr>
      </p:pic>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31646245-718A-A84E-AE1B-241D5DF5FF2B}"/>
                  </a:ext>
                </a:extLst>
              </p14:cNvPr>
              <p14:cNvContentPartPr/>
              <p14:nvPr/>
            </p14:nvContentPartPr>
            <p14:xfrm>
              <a:off x="4011069" y="-1071257"/>
              <a:ext cx="360" cy="360"/>
            </p14:xfrm>
          </p:contentPart>
        </mc:Choice>
        <mc:Fallback xmlns="">
          <p:pic>
            <p:nvPicPr>
              <p:cNvPr id="21" name="Ink 20">
                <a:extLst>
                  <a:ext uri="{FF2B5EF4-FFF2-40B4-BE49-F238E27FC236}">
                    <a16:creationId xmlns:a16="http://schemas.microsoft.com/office/drawing/2014/main" id="{31646245-718A-A84E-AE1B-241D5DF5FF2B}"/>
                  </a:ext>
                </a:extLst>
              </p:cNvPr>
              <p:cNvPicPr/>
              <p:nvPr/>
            </p:nvPicPr>
            <p:blipFill>
              <a:blip r:embed="rId4"/>
              <a:stretch>
                <a:fillRect/>
              </a:stretch>
            </p:blipFill>
            <p:spPr>
              <a:xfrm>
                <a:off x="3993069" y="-1088897"/>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8" name="Ink 27">
                <a:extLst>
                  <a:ext uri="{FF2B5EF4-FFF2-40B4-BE49-F238E27FC236}">
                    <a16:creationId xmlns:a16="http://schemas.microsoft.com/office/drawing/2014/main" id="{15EE7E80-341D-EC47-937D-70ACED3F9C11}"/>
                  </a:ext>
                </a:extLst>
              </p14:cNvPr>
              <p14:cNvContentPartPr/>
              <p14:nvPr/>
            </p14:nvContentPartPr>
            <p14:xfrm>
              <a:off x="4495629" y="651703"/>
              <a:ext cx="360" cy="360"/>
            </p14:xfrm>
          </p:contentPart>
        </mc:Choice>
        <mc:Fallback xmlns="">
          <p:pic>
            <p:nvPicPr>
              <p:cNvPr id="28" name="Ink 27">
                <a:extLst>
                  <a:ext uri="{FF2B5EF4-FFF2-40B4-BE49-F238E27FC236}">
                    <a16:creationId xmlns:a16="http://schemas.microsoft.com/office/drawing/2014/main" id="{15EE7E80-341D-EC47-937D-70ACED3F9C11}"/>
                  </a:ext>
                </a:extLst>
              </p:cNvPr>
              <p:cNvPicPr/>
              <p:nvPr/>
            </p:nvPicPr>
            <p:blipFill>
              <a:blip r:embed="rId4"/>
              <a:stretch>
                <a:fillRect/>
              </a:stretch>
            </p:blipFill>
            <p:spPr>
              <a:xfrm>
                <a:off x="4477629" y="633703"/>
                <a:ext cx="36000" cy="36000"/>
              </a:xfrm>
              <a:prstGeom prst="rect">
                <a:avLst/>
              </a:prstGeom>
            </p:spPr>
          </p:pic>
        </mc:Fallback>
      </mc:AlternateContent>
    </p:spTree>
    <p:extLst>
      <p:ext uri="{BB962C8B-B14F-4D97-AF65-F5344CB8AC3E}">
        <p14:creationId xmlns:p14="http://schemas.microsoft.com/office/powerpoint/2010/main" val="2836231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B3DEC-4890-7C41-8B83-17B8F281D197}"/>
              </a:ext>
            </a:extLst>
          </p:cNvPr>
          <p:cNvSpPr>
            <a:spLocks noGrp="1"/>
          </p:cNvSpPr>
          <p:nvPr>
            <p:ph type="title"/>
          </p:nvPr>
        </p:nvSpPr>
        <p:spPr>
          <a:xfrm>
            <a:off x="838200" y="365126"/>
            <a:ext cx="10515600" cy="735886"/>
          </a:xfrm>
        </p:spPr>
        <p:txBody>
          <a:bodyPr/>
          <a:lstStyle/>
          <a:p>
            <a:r>
              <a:rPr lang="en-US"/>
              <a:t>NAEP Reading</a:t>
            </a:r>
            <a:endParaRPr lang="en-US" dirty="0"/>
          </a:p>
        </p:txBody>
      </p:sp>
      <p:pic>
        <p:nvPicPr>
          <p:cNvPr id="4" name="Content Placeholder 3">
            <a:extLst>
              <a:ext uri="{FF2B5EF4-FFF2-40B4-BE49-F238E27FC236}">
                <a16:creationId xmlns:a16="http://schemas.microsoft.com/office/drawing/2014/main" id="{2DE590B7-F1B4-3C48-9D9E-FABE35CC4831}"/>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543015" y="1343025"/>
            <a:ext cx="9105970" cy="5002213"/>
          </a:xfrm>
          <a:prstGeom prst="rect">
            <a:avLst/>
          </a:prstGeom>
        </p:spPr>
      </p:pic>
    </p:spTree>
    <p:extLst>
      <p:ext uri="{BB962C8B-B14F-4D97-AF65-F5344CB8AC3E}">
        <p14:creationId xmlns:p14="http://schemas.microsoft.com/office/powerpoint/2010/main" val="4274130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723" y="-187569"/>
            <a:ext cx="12192000" cy="7045569"/>
          </a:xfrm>
          <a:prstGeom prst="rect">
            <a:avLst/>
          </a:prstGeom>
        </p:spPr>
      </p:pic>
      <p:sp>
        <p:nvSpPr>
          <p:cNvPr id="5" name="Rectangle 4"/>
          <p:cNvSpPr/>
          <p:nvPr/>
        </p:nvSpPr>
        <p:spPr>
          <a:xfrm>
            <a:off x="885092" y="2063261"/>
            <a:ext cx="10445262" cy="2907324"/>
          </a:xfrm>
          <a:prstGeom prst="rect">
            <a:avLst/>
          </a:prstGeom>
          <a:solidFill>
            <a:schemeClr val="dk1">
              <a:alpha val="51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600" b="1" dirty="0">
                <a:solidFill>
                  <a:schemeClr val="bg1"/>
                </a:solidFill>
              </a:rPr>
              <a:t>Nationwide, there are 2,397 high schools, , that do not graduate one-third or more of their students.</a:t>
            </a:r>
            <a:endParaRPr lang="en-US" sz="3600" b="1" dirty="0"/>
          </a:p>
        </p:txBody>
      </p:sp>
      <p:sp>
        <p:nvSpPr>
          <p:cNvPr id="2" name="TextBox 1"/>
          <p:cNvSpPr txBox="1"/>
          <p:nvPr/>
        </p:nvSpPr>
        <p:spPr>
          <a:xfrm>
            <a:off x="205512" y="6102614"/>
            <a:ext cx="10691087" cy="307777"/>
          </a:xfrm>
          <a:prstGeom prst="rect">
            <a:avLst/>
          </a:prstGeom>
          <a:noFill/>
        </p:spPr>
        <p:txBody>
          <a:bodyPr wrap="square" rtlCol="0">
            <a:spAutoFit/>
          </a:bodyPr>
          <a:lstStyle/>
          <a:p>
            <a:pPr lvl="0"/>
            <a:r>
              <a:rPr lang="en-US" sz="1400" dirty="0">
                <a:solidFill>
                  <a:schemeClr val="bg2"/>
                </a:solidFill>
                <a:latin typeface="Century Gothic" panose="020B0502020202020204" pitchFamily="34" charset="0"/>
              </a:rPr>
              <a:t>Source: </a:t>
            </a:r>
            <a:r>
              <a:rPr lang="en-US" sz="1400" dirty="0">
                <a:solidFill>
                  <a:prstClr val="black"/>
                </a:solidFill>
                <a:latin typeface="Century Gothic" panose="020B0502020202020204" pitchFamily="34" charset="0"/>
                <a:hlinkClick r:id="rId4"/>
              </a:rPr>
              <a:t>http://www.gradnation.org/sites/default/files/civic_2016_full_report_FNL2-2_0.pdf</a:t>
            </a:r>
            <a:r>
              <a:rPr lang="en-US" sz="1400" dirty="0">
                <a:solidFill>
                  <a:prstClr val="black"/>
                </a:solidFill>
                <a:latin typeface="Century Gothic" panose="020B0502020202020204" pitchFamily="34" charset="0"/>
              </a:rPr>
              <a:t> </a:t>
            </a:r>
            <a:r>
              <a:rPr lang="en-US" sz="1400" dirty="0">
                <a:solidFill>
                  <a:schemeClr val="bg2"/>
                </a:solidFill>
                <a:latin typeface="Century Gothic" panose="020B0502020202020204" pitchFamily="34" charset="0"/>
              </a:rPr>
              <a:t>(accessed August 25, 2016)</a:t>
            </a:r>
          </a:p>
        </p:txBody>
      </p:sp>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503470" y="6257925"/>
            <a:ext cx="540893" cy="530876"/>
          </a:xfrm>
          <a:prstGeom prst="rect">
            <a:avLst/>
          </a:prstGeom>
        </p:spPr>
      </p:pic>
      <p:sp>
        <p:nvSpPr>
          <p:cNvPr id="7" name="Rectangle 6"/>
          <p:cNvSpPr/>
          <p:nvPr/>
        </p:nvSpPr>
        <p:spPr>
          <a:xfrm>
            <a:off x="11516566" y="179668"/>
            <a:ext cx="357187" cy="3571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100" dirty="0">
                <a:solidFill>
                  <a:schemeClr val="bg1">
                    <a:lumMod val="50000"/>
                  </a:schemeClr>
                </a:solidFill>
              </a:rPr>
              <a:t>15</a:t>
            </a:r>
            <a:endParaRPr lang="en-US" sz="1100" dirty="0">
              <a:solidFill>
                <a:schemeClr val="bg1">
                  <a:lumMod val="50000"/>
                </a:schemeClr>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184129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fill="hold"/>
                                        <p:tgtEl>
                                          <p:spTgt spid="2"/>
                                        </p:tgtEl>
                                        <p:attrNameLst>
                                          <p:attrName>ppt_x</p:attrName>
                                        </p:attrNameLst>
                                      </p:cBhvr>
                                      <p:tavLst>
                                        <p:tav tm="0">
                                          <p:val>
                                            <p:strVal val="#ppt_x"/>
                                          </p:val>
                                        </p:tav>
                                        <p:tav tm="100000">
                                          <p:val>
                                            <p:strVal val="#ppt_x"/>
                                          </p:val>
                                        </p:tav>
                                      </p:tavLst>
                                    </p:anim>
                                    <p:anim calcmode="lin" valueType="num">
                                      <p:cBhvr additive="base">
                                        <p:cTn id="1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9DEEC5D-DC7A-2243-A290-DDA30B1F11F5}"/>
              </a:ext>
            </a:extLst>
          </p:cNvPr>
          <p:cNvSpPr>
            <a:spLocks noGrp="1"/>
          </p:cNvSpPr>
          <p:nvPr>
            <p:ph type="ctrTitle"/>
          </p:nvPr>
        </p:nvSpPr>
        <p:spPr/>
        <p:txBody>
          <a:bodyPr>
            <a:normAutofit/>
          </a:bodyPr>
          <a:lstStyle/>
          <a:p>
            <a:r>
              <a:rPr lang="en-US" dirty="0"/>
              <a:t>What is the disconnect?</a:t>
            </a:r>
          </a:p>
        </p:txBody>
      </p:sp>
      <p:sp>
        <p:nvSpPr>
          <p:cNvPr id="5" name="Subtitle 4">
            <a:extLst>
              <a:ext uri="{FF2B5EF4-FFF2-40B4-BE49-F238E27FC236}">
                <a16:creationId xmlns:a16="http://schemas.microsoft.com/office/drawing/2014/main" id="{727428C2-E43A-3B4E-ACDE-0C098E161A0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10195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hlinkClick r:id="rId3"/>
          </p:cNvPr>
          <p:cNvSpPr txBox="1">
            <a:spLocks/>
          </p:cNvSpPr>
          <p:nvPr/>
        </p:nvSpPr>
        <p:spPr bwMode="auto">
          <a:xfrm>
            <a:off x="4092714" y="2533090"/>
            <a:ext cx="7605503" cy="209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ctr" rtl="0" eaLnBrk="1" fontAlgn="base" hangingPunct="1">
              <a:spcBef>
                <a:spcPct val="20000"/>
              </a:spcBef>
              <a:spcAft>
                <a:spcPct val="0"/>
              </a:spcAft>
              <a:buFont typeface="Arial" charset="0"/>
              <a:buNone/>
              <a:defRPr sz="2400" b="0" i="0" kern="1200">
                <a:solidFill>
                  <a:schemeClr val="tx1">
                    <a:lumMod val="75000"/>
                    <a:lumOff val="25000"/>
                  </a:schemeClr>
                </a:solidFill>
                <a:latin typeface="Century Gothic" charset="0"/>
                <a:ea typeface="Century Gothic" charset="0"/>
                <a:cs typeface="Century Gothic" charset="0"/>
              </a:defRPr>
            </a:lvl1pPr>
            <a:lvl2pPr marL="457200" indent="0" algn="ctr" rtl="0" eaLnBrk="1" fontAlgn="base" hangingPunct="1">
              <a:spcBef>
                <a:spcPct val="20000"/>
              </a:spcBef>
              <a:spcAft>
                <a:spcPct val="0"/>
              </a:spcAft>
              <a:buFont typeface="Arial" charset="0"/>
              <a:buNone/>
              <a:defRPr sz="2000" b="0" i="0" kern="1200">
                <a:solidFill>
                  <a:schemeClr val="tx1"/>
                </a:solidFill>
                <a:latin typeface="Century Gothic" charset="0"/>
                <a:ea typeface="Century Gothic" charset="0"/>
                <a:cs typeface="Century Gothic" charset="0"/>
              </a:defRPr>
            </a:lvl2pPr>
            <a:lvl3pPr marL="914400" indent="0" algn="ctr" rtl="0" eaLnBrk="1" fontAlgn="base" hangingPunct="1">
              <a:spcBef>
                <a:spcPct val="20000"/>
              </a:spcBef>
              <a:spcAft>
                <a:spcPct val="0"/>
              </a:spcAft>
              <a:buFont typeface="Arial" charset="0"/>
              <a:buNone/>
              <a:defRPr sz="1800" b="0" i="0" kern="1200">
                <a:solidFill>
                  <a:schemeClr val="tx1"/>
                </a:solidFill>
                <a:latin typeface="Century Gothic" charset="0"/>
                <a:ea typeface="Century Gothic" charset="0"/>
                <a:cs typeface="Century Gothic" charset="0"/>
              </a:defRPr>
            </a:lvl3pPr>
            <a:lvl4pPr marL="1371600" indent="0" algn="ctr" rtl="0" eaLnBrk="1" fontAlgn="base" hangingPunct="1">
              <a:spcBef>
                <a:spcPct val="20000"/>
              </a:spcBef>
              <a:spcAft>
                <a:spcPct val="0"/>
              </a:spcAft>
              <a:buFont typeface="Arial" charset="0"/>
              <a:buNone/>
              <a:defRPr sz="1600" b="0" i="0" kern="1200">
                <a:solidFill>
                  <a:schemeClr val="tx1"/>
                </a:solidFill>
                <a:latin typeface="Century Gothic" charset="0"/>
                <a:ea typeface="Century Gothic" charset="0"/>
                <a:cs typeface="Century Gothic" charset="0"/>
              </a:defRPr>
            </a:lvl4pPr>
            <a:lvl5pPr marL="1828800" indent="0" algn="ctr" rtl="0" eaLnBrk="1" fontAlgn="base" hangingPunct="1">
              <a:spcBef>
                <a:spcPct val="20000"/>
              </a:spcBef>
              <a:spcAft>
                <a:spcPct val="0"/>
              </a:spcAft>
              <a:buFont typeface="Arial" charset="0"/>
              <a:buNone/>
              <a:defRPr sz="1600" b="0" i="0" kern="1200">
                <a:solidFill>
                  <a:schemeClr val="tx1"/>
                </a:solidFill>
                <a:latin typeface="Century Gothic" charset="0"/>
                <a:ea typeface="Century Gothic" charset="0"/>
                <a:cs typeface="Century Gothic" charset="0"/>
              </a:defRPr>
            </a:lvl5pPr>
            <a:lvl6pPr marL="2286000" indent="0" algn="ctr" defTabSz="1219170" rtl="0" eaLnBrk="1" latinLnBrk="0" hangingPunct="1">
              <a:spcBef>
                <a:spcPct val="20000"/>
              </a:spcBef>
              <a:buFont typeface="Arial" pitchFamily="34" charset="0"/>
              <a:buNone/>
              <a:defRPr sz="1600" kern="1200">
                <a:solidFill>
                  <a:schemeClr val="tx1"/>
                </a:solidFill>
                <a:latin typeface="+mn-lt"/>
                <a:ea typeface="+mn-ea"/>
                <a:cs typeface="+mn-cs"/>
              </a:defRPr>
            </a:lvl6pPr>
            <a:lvl7pPr marL="2743200" indent="0" algn="ctr" defTabSz="1219170" rtl="0" eaLnBrk="1" latinLnBrk="0" hangingPunct="1">
              <a:spcBef>
                <a:spcPct val="20000"/>
              </a:spcBef>
              <a:buFont typeface="Arial" pitchFamily="34" charset="0"/>
              <a:buNone/>
              <a:defRPr sz="1600" kern="1200">
                <a:solidFill>
                  <a:schemeClr val="tx1"/>
                </a:solidFill>
                <a:latin typeface="+mn-lt"/>
                <a:ea typeface="+mn-ea"/>
                <a:cs typeface="+mn-cs"/>
              </a:defRPr>
            </a:lvl7pPr>
            <a:lvl8pPr marL="3200400" indent="0" algn="ctr" defTabSz="1219170" rtl="0" eaLnBrk="1" latinLnBrk="0" hangingPunct="1">
              <a:spcBef>
                <a:spcPct val="20000"/>
              </a:spcBef>
              <a:buFont typeface="Arial" pitchFamily="34" charset="0"/>
              <a:buNone/>
              <a:defRPr sz="1600" kern="1200">
                <a:solidFill>
                  <a:schemeClr val="tx1"/>
                </a:solidFill>
                <a:latin typeface="+mn-lt"/>
                <a:ea typeface="+mn-ea"/>
                <a:cs typeface="+mn-cs"/>
              </a:defRPr>
            </a:lvl8pPr>
            <a:lvl9pPr marL="3657600" indent="0" algn="ctr" defTabSz="1219170" rtl="0" eaLnBrk="1" latinLnBrk="0" hangingPunct="1">
              <a:spcBef>
                <a:spcPct val="20000"/>
              </a:spcBef>
              <a:buFont typeface="Arial" pitchFamily="34" charset="0"/>
              <a:buNone/>
              <a:defRPr sz="1600" kern="1200">
                <a:solidFill>
                  <a:schemeClr val="tx1"/>
                </a:solidFill>
                <a:latin typeface="+mn-lt"/>
                <a:ea typeface="+mn-ea"/>
                <a:cs typeface="+mn-cs"/>
              </a:defRPr>
            </a:lvl9pPr>
          </a:lstStyle>
          <a:p>
            <a:pPr algn="l"/>
            <a:r>
              <a:rPr lang="en-US" sz="2800" dirty="0"/>
              <a:t>How can relevance be increased while supporting the pathway to postsecondary success for all students, particularly those traditionally underserved?</a:t>
            </a:r>
          </a:p>
        </p:txBody>
      </p:sp>
      <p:sp>
        <p:nvSpPr>
          <p:cNvPr id="6" name="Title 1"/>
          <p:cNvSpPr>
            <a:spLocks noGrp="1"/>
          </p:cNvSpPr>
          <p:nvPr>
            <p:ph type="ctrTitle"/>
          </p:nvPr>
        </p:nvSpPr>
        <p:spPr>
          <a:xfrm>
            <a:off x="457200" y="559655"/>
            <a:ext cx="11241017" cy="696268"/>
          </a:xfrm>
        </p:spPr>
        <p:txBody>
          <a:bodyPr>
            <a:noAutofit/>
          </a:bodyPr>
          <a:lstStyle/>
          <a:p>
            <a:r>
              <a:rPr lang="en-US" sz="4000" dirty="0"/>
              <a:t>Students Not Feeling Engaged</a:t>
            </a:r>
          </a:p>
        </p:txBody>
      </p:sp>
      <p:pic>
        <p:nvPicPr>
          <p:cNvPr id="9" name="Picture 2" descr="High School Disengagement: The 2012 Gallup Student Poll asked students how involved and enthusiastic they feel about school. Nearly eight in 10 elementary students reported high engagement. By high school, only half that many did."/>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90600" y="1399599"/>
            <a:ext cx="2543663" cy="488383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092714" y="6149140"/>
            <a:ext cx="7108686" cy="307777"/>
          </a:xfrm>
          <a:prstGeom prst="rect">
            <a:avLst/>
          </a:prstGeom>
        </p:spPr>
        <p:txBody>
          <a:bodyPr wrap="square">
            <a:spAutoFit/>
          </a:bodyPr>
          <a:lstStyle/>
          <a:p>
            <a:pPr>
              <a:defRPr/>
            </a:pPr>
            <a:r>
              <a:rPr lang="en-US" sz="1400" dirty="0"/>
              <a:t>Source: </a:t>
            </a:r>
            <a:r>
              <a:rPr lang="en-US" sz="1400" dirty="0">
                <a:hlinkClick r:id="rId5"/>
              </a:rPr>
              <a:t>http://www.ed.gov/highschool</a:t>
            </a:r>
            <a:r>
              <a:rPr lang="en-US" sz="1400" dirty="0"/>
              <a:t> </a:t>
            </a:r>
            <a:r>
              <a:rPr lang="en-US" sz="1400" dirty="0">
                <a:solidFill>
                  <a:schemeClr val="tx1">
                    <a:lumMod val="75000"/>
                    <a:lumOff val="25000"/>
                  </a:schemeClr>
                </a:solidFill>
                <a:latin typeface="Century Gothic" charset="0"/>
                <a:ea typeface="Century Gothic" charset="0"/>
                <a:cs typeface="Century Gothic" charset="0"/>
              </a:rPr>
              <a:t>(accessed August 24, 2016)</a:t>
            </a:r>
            <a:endParaRPr lang="en-US" sz="1400" dirty="0"/>
          </a:p>
        </p:txBody>
      </p:sp>
    </p:spTree>
    <p:extLst>
      <p:ext uri="{BB962C8B-B14F-4D97-AF65-F5344CB8AC3E}">
        <p14:creationId xmlns:p14="http://schemas.microsoft.com/office/powerpoint/2010/main" val="79438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795</Words>
  <Application>Microsoft Macintosh PowerPoint</Application>
  <PresentationFormat>Widescreen</PresentationFormat>
  <Paragraphs>114</Paragraphs>
  <Slides>25</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Malgun Gothic Semilight</vt:lpstr>
      <vt:lpstr>Arial</vt:lpstr>
      <vt:lpstr>Calibri</vt:lpstr>
      <vt:lpstr>Calibri Light</vt:lpstr>
      <vt:lpstr>Century Gothic</vt:lpstr>
      <vt:lpstr>Open Sans</vt:lpstr>
      <vt:lpstr>Wingdings</vt:lpstr>
      <vt:lpstr>Office Theme</vt:lpstr>
      <vt:lpstr>PowerPoint Presentation</vt:lpstr>
      <vt:lpstr>Has personalized learning has gotten it wrong?</vt:lpstr>
      <vt:lpstr>Personalized Learning Model</vt:lpstr>
      <vt:lpstr>Where has it Gone Wrong?</vt:lpstr>
      <vt:lpstr>NAEP Math Scores</vt:lpstr>
      <vt:lpstr>NAEP Reading</vt:lpstr>
      <vt:lpstr>PowerPoint Presentation</vt:lpstr>
      <vt:lpstr>What is the disconnect?</vt:lpstr>
      <vt:lpstr>Students Not Feeling Engaged</vt:lpstr>
      <vt:lpstr>Not connecting students to their interest and career paths matter</vt:lpstr>
      <vt:lpstr>Long Term Impact of not Getting it Right</vt:lpstr>
      <vt:lpstr>Student Debt not connected to Careers</vt:lpstr>
      <vt:lpstr>PowerPoint Presentation</vt:lpstr>
      <vt:lpstr>PowerPoint Presentation</vt:lpstr>
      <vt:lpstr>PowerPoint Presentation</vt:lpstr>
      <vt:lpstr>Disconnect between Education to the Realities of Employment</vt:lpstr>
      <vt:lpstr>PowerPoint Presentation</vt:lpstr>
      <vt:lpstr>The Pathway 2 Careers Solution</vt:lpstr>
      <vt:lpstr>The P2C Mission</vt:lpstr>
      <vt:lpstr>Career-Wise</vt:lpstr>
      <vt:lpstr>Career-Engaged</vt:lpstr>
      <vt:lpstr>Career-Ready</vt:lpstr>
      <vt:lpstr>What we know works:   Preparing Students for Employment Success</vt:lpstr>
      <vt:lpstr>       Pathways2Careers Works!</vt:lpstr>
      <vt:lpstr>Current Successes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Joseph Goins</dc:creator>
  <cp:lastModifiedBy>Joseph Goins</cp:lastModifiedBy>
  <cp:revision>3</cp:revision>
  <dcterms:created xsi:type="dcterms:W3CDTF">2019-02-18T17:26:22Z</dcterms:created>
  <dcterms:modified xsi:type="dcterms:W3CDTF">2019-02-18T17:32:13Z</dcterms:modified>
</cp:coreProperties>
</file>